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258" r:id="rId3"/>
    <p:sldId id="257" r:id="rId4"/>
    <p:sldId id="259" r:id="rId5"/>
    <p:sldId id="260" r:id="rId6"/>
    <p:sldId id="271" r:id="rId7"/>
    <p:sldId id="261" r:id="rId8"/>
    <p:sldId id="262" r:id="rId9"/>
    <p:sldId id="263" r:id="rId10"/>
    <p:sldId id="272" r:id="rId11"/>
    <p:sldId id="273" r:id="rId12"/>
    <p:sldId id="274" r:id="rId13"/>
    <p:sldId id="275" r:id="rId14"/>
    <p:sldId id="276" r:id="rId15"/>
    <p:sldId id="277" r:id="rId16"/>
    <p:sldId id="278" r:id="rId17"/>
    <p:sldId id="279" r:id="rId18"/>
    <p:sldId id="280" r:id="rId19"/>
    <p:sldId id="281" r:id="rId20"/>
    <p:sldId id="266" r:id="rId21"/>
    <p:sldId id="267" r:id="rId22"/>
    <p:sldId id="269" r:id="rId23"/>
    <p:sldId id="26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s, Alison" initials="DA" lastIdx="1" clrIdx="0">
    <p:extLst>
      <p:ext uri="{19B8F6BF-5375-455C-9EA6-DF929625EA0E}">
        <p15:presenceInfo xmlns:p15="http://schemas.microsoft.com/office/powerpoint/2012/main" userId="Davis, Ali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81867" autoAdjust="0"/>
  </p:normalViewPr>
  <p:slideViewPr>
    <p:cSldViewPr snapToGrid="0">
      <p:cViewPr varScale="1">
        <p:scale>
          <a:sx n="60" d="100"/>
          <a:sy n="60" d="100"/>
        </p:scale>
        <p:origin x="101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latin typeface="Avenir LT Std 45 Book" panose="020B0502020203020204" pitchFamily="34" charset="0"/>
              </a:rPr>
              <a:t>2015</a:t>
            </a:r>
            <a:endParaRPr lang="en-US" dirty="0">
              <a:latin typeface="Avenir LT Std 45 Book" panose="020B0502020203020204" pitchFamily="34" charset="0"/>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Bourbon Co</c:v>
                </c:pt>
              </c:strCache>
            </c:strRef>
          </c:tx>
          <c:spPr>
            <a:solidFill>
              <a:schemeClr val="accent1"/>
            </a:solidFill>
            <a:ln>
              <a:noFill/>
            </a:ln>
            <a:effectLst/>
          </c:spPr>
          <c:invertIfNegative val="0"/>
          <c:cat>
            <c:strRef>
              <c:f>Sheet1!$A$2:$A$3</c:f>
              <c:strCache>
                <c:ptCount val="2"/>
                <c:pt idx="0">
                  <c:v>All Sectors</c:v>
                </c:pt>
                <c:pt idx="1">
                  <c:v>Goods Producing</c:v>
                </c:pt>
              </c:strCache>
            </c:strRef>
          </c:cat>
          <c:val>
            <c:numRef>
              <c:f>Sheet1!$B$2:$B$3</c:f>
              <c:numCache>
                <c:formatCode>"$"#,##0_);[Red]\("$"#,##0\)</c:formatCode>
                <c:ptCount val="2"/>
                <c:pt idx="0">
                  <c:v>32457</c:v>
                </c:pt>
                <c:pt idx="1">
                  <c:v>73033</c:v>
                </c:pt>
              </c:numCache>
            </c:numRef>
          </c:val>
          <c:extLst>
            <c:ext xmlns:c16="http://schemas.microsoft.com/office/drawing/2014/chart" uri="{C3380CC4-5D6E-409C-BE32-E72D297353CC}">
              <c16:uniqueId val="{00000000-48C1-4692-A91C-2759DB13A10A}"/>
            </c:ext>
          </c:extLst>
        </c:ser>
        <c:ser>
          <c:idx val="1"/>
          <c:order val="1"/>
          <c:tx>
            <c:strRef>
              <c:f>Sheet1!$C$1</c:f>
              <c:strCache>
                <c:ptCount val="1"/>
                <c:pt idx="0">
                  <c:v>Kentucky</c:v>
                </c:pt>
              </c:strCache>
            </c:strRef>
          </c:tx>
          <c:spPr>
            <a:solidFill>
              <a:schemeClr val="accent2"/>
            </a:solidFill>
            <a:ln>
              <a:noFill/>
            </a:ln>
            <a:effectLst/>
          </c:spPr>
          <c:invertIfNegative val="0"/>
          <c:cat>
            <c:strRef>
              <c:f>Sheet1!$A$2:$A$3</c:f>
              <c:strCache>
                <c:ptCount val="2"/>
                <c:pt idx="0">
                  <c:v>All Sectors</c:v>
                </c:pt>
                <c:pt idx="1">
                  <c:v>Goods Producing</c:v>
                </c:pt>
              </c:strCache>
            </c:strRef>
          </c:cat>
          <c:val>
            <c:numRef>
              <c:f>Sheet1!$C$2:$C$3</c:f>
              <c:numCache>
                <c:formatCode>"$"#,##0_);[Red]\("$"#,##0\)</c:formatCode>
                <c:ptCount val="2"/>
                <c:pt idx="0">
                  <c:v>137961</c:v>
                </c:pt>
                <c:pt idx="1">
                  <c:v>96090</c:v>
                </c:pt>
              </c:numCache>
            </c:numRef>
          </c:val>
          <c:extLst>
            <c:ext xmlns:c16="http://schemas.microsoft.com/office/drawing/2014/chart" uri="{C3380CC4-5D6E-409C-BE32-E72D297353CC}">
              <c16:uniqueId val="{00000001-48C1-4692-A91C-2759DB13A10A}"/>
            </c:ext>
          </c:extLst>
        </c:ser>
        <c:dLbls>
          <c:showLegendKey val="0"/>
          <c:showVal val="0"/>
          <c:showCatName val="0"/>
          <c:showSerName val="0"/>
          <c:showPercent val="0"/>
          <c:showBubbleSize val="0"/>
        </c:dLbls>
        <c:gapWidth val="150"/>
        <c:overlap val="100"/>
        <c:axId val="303236824"/>
        <c:axId val="303237216"/>
      </c:barChart>
      <c:catAx>
        <c:axId val="30323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3237216"/>
        <c:crosses val="autoZero"/>
        <c:auto val="1"/>
        <c:lblAlgn val="ctr"/>
        <c:lblOffset val="100"/>
        <c:noMultiLvlLbl val="0"/>
      </c:catAx>
      <c:valAx>
        <c:axId val="30323721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3236824"/>
        <c:crosses val="autoZero"/>
        <c:crossBetween val="between"/>
        <c:majorUnit val="50000"/>
      </c:valAx>
      <c:spPr>
        <a:noFill/>
        <a:ln>
          <a:noFill/>
        </a:ln>
        <a:effectLst/>
      </c:spPr>
    </c:plotArea>
    <c:legend>
      <c:legendPos val="b"/>
      <c:layout>
        <c:manualLayout>
          <c:xMode val="edge"/>
          <c:yMode val="edge"/>
          <c:x val="0.27893380057190686"/>
          <c:y val="0.89107377743342098"/>
          <c:w val="0.44213239885618627"/>
          <c:h val="7.317042956502936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966073858448137"/>
          <c:y val="4.086612041749408E-2"/>
          <c:w val="0.74816489548291176"/>
          <c:h val="0.89858364301352245"/>
        </c:manualLayout>
      </c:layout>
      <c:barChart>
        <c:barDir val="bar"/>
        <c:grouping val="clustered"/>
        <c:varyColors val="0"/>
        <c:ser>
          <c:idx val="0"/>
          <c:order val="0"/>
          <c:tx>
            <c:strRef>
              <c:f>Sheet1!$B$1</c:f>
              <c:strCache>
                <c:ptCount val="1"/>
                <c:pt idx="0">
                  <c:v>2017</c:v>
                </c:pt>
              </c:strCache>
            </c:strRef>
          </c:tx>
          <c:spPr>
            <a:solidFill>
              <a:schemeClr val="accent1"/>
            </a:solidFill>
            <a:ln>
              <a:noFill/>
            </a:ln>
            <a:effectLst/>
          </c:spPr>
          <c:invertIfNegative val="0"/>
          <c:cat>
            <c:strRef>
              <c:f>Sheet1!$A$2:$A$8</c:f>
              <c:strCache>
                <c:ptCount val="7"/>
                <c:pt idx="0">
                  <c:v>Mobile</c:v>
                </c:pt>
                <c:pt idx="1">
                  <c:v>   DSL</c:v>
                </c:pt>
                <c:pt idx="2">
                  <c:v>Satellite</c:v>
                </c:pt>
                <c:pt idx="3">
                  <c:v>   Cable</c:v>
                </c:pt>
                <c:pt idx="4">
                  <c:v>Unknown or Other</c:v>
                </c:pt>
                <c:pt idx="5">
                  <c:v>Fiber Optic</c:v>
                </c:pt>
                <c:pt idx="6">
                  <c:v>   Dialup</c:v>
                </c:pt>
              </c:strCache>
            </c:strRef>
          </c:cat>
          <c:val>
            <c:numRef>
              <c:f>Sheet1!$B$2:$B$8</c:f>
              <c:numCache>
                <c:formatCode>General</c:formatCode>
                <c:ptCount val="7"/>
                <c:pt idx="0">
                  <c:v>370</c:v>
                </c:pt>
                <c:pt idx="1">
                  <c:v>185</c:v>
                </c:pt>
                <c:pt idx="2">
                  <c:v>165</c:v>
                </c:pt>
                <c:pt idx="3">
                  <c:v>69</c:v>
                </c:pt>
                <c:pt idx="4">
                  <c:v>39</c:v>
                </c:pt>
                <c:pt idx="5">
                  <c:v>26</c:v>
                </c:pt>
                <c:pt idx="6">
                  <c:v>4</c:v>
                </c:pt>
              </c:numCache>
            </c:numRef>
          </c:val>
          <c:extLst>
            <c:ext xmlns:c16="http://schemas.microsoft.com/office/drawing/2014/chart" uri="{C3380CC4-5D6E-409C-BE32-E72D297353CC}">
              <c16:uniqueId val="{00000000-9E0F-40A9-9680-C579C2E281D2}"/>
            </c:ext>
          </c:extLst>
        </c:ser>
        <c:ser>
          <c:idx val="1"/>
          <c:order val="1"/>
          <c:tx>
            <c:strRef>
              <c:f>Sheet1!$C$1</c:f>
              <c:strCache>
                <c:ptCount val="1"/>
                <c:pt idx="0">
                  <c:v>2012</c:v>
                </c:pt>
              </c:strCache>
            </c:strRef>
          </c:tx>
          <c:spPr>
            <a:solidFill>
              <a:schemeClr val="accent2"/>
            </a:solidFill>
            <a:ln>
              <a:noFill/>
            </a:ln>
            <a:effectLst/>
          </c:spPr>
          <c:invertIfNegative val="0"/>
          <c:cat>
            <c:strRef>
              <c:f>Sheet1!$A$2:$A$8</c:f>
              <c:strCache>
                <c:ptCount val="7"/>
                <c:pt idx="0">
                  <c:v>Mobile</c:v>
                </c:pt>
                <c:pt idx="1">
                  <c:v>   DSL</c:v>
                </c:pt>
                <c:pt idx="2">
                  <c:v>Satellite</c:v>
                </c:pt>
                <c:pt idx="3">
                  <c:v>   Cable</c:v>
                </c:pt>
                <c:pt idx="4">
                  <c:v>Unknown or Other</c:v>
                </c:pt>
                <c:pt idx="5">
                  <c:v>Fiber Optic</c:v>
                </c:pt>
                <c:pt idx="6">
                  <c:v>   Dialup</c:v>
                </c:pt>
              </c:strCache>
            </c:strRef>
          </c:cat>
          <c:val>
            <c:numRef>
              <c:f>Sheet1!$C$2:$C$8</c:f>
              <c:numCache>
                <c:formatCode>General</c:formatCode>
                <c:ptCount val="7"/>
                <c:pt idx="0">
                  <c:v>216</c:v>
                </c:pt>
                <c:pt idx="1">
                  <c:v>234</c:v>
                </c:pt>
                <c:pt idx="2">
                  <c:v>137</c:v>
                </c:pt>
                <c:pt idx="3">
                  <c:v>118</c:v>
                </c:pt>
                <c:pt idx="4">
                  <c:v>9</c:v>
                </c:pt>
                <c:pt idx="5">
                  <c:v>8</c:v>
                </c:pt>
                <c:pt idx="6">
                  <c:v>42</c:v>
                </c:pt>
              </c:numCache>
            </c:numRef>
          </c:val>
          <c:extLst>
            <c:ext xmlns:c16="http://schemas.microsoft.com/office/drawing/2014/chart" uri="{C3380CC4-5D6E-409C-BE32-E72D297353CC}">
              <c16:uniqueId val="{00000001-9E0F-40A9-9680-C579C2E281D2}"/>
            </c:ext>
          </c:extLst>
        </c:ser>
        <c:dLbls>
          <c:showLegendKey val="0"/>
          <c:showVal val="0"/>
          <c:showCatName val="0"/>
          <c:showSerName val="0"/>
          <c:showPercent val="0"/>
          <c:showBubbleSize val="0"/>
        </c:dLbls>
        <c:gapWidth val="182"/>
        <c:axId val="303238000"/>
        <c:axId val="303238392"/>
      </c:barChart>
      <c:catAx>
        <c:axId val="3032380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venir LT Std 45 Book" panose="020B0502020203020204" pitchFamily="34" charset="0"/>
                <a:ea typeface="+mn-ea"/>
                <a:cs typeface="+mn-cs"/>
              </a:defRPr>
            </a:pPr>
            <a:endParaRPr lang="en-US"/>
          </a:p>
        </c:txPr>
        <c:crossAx val="303238392"/>
        <c:crosses val="autoZero"/>
        <c:auto val="1"/>
        <c:lblAlgn val="ctr"/>
        <c:lblOffset val="100"/>
        <c:noMultiLvlLbl val="0"/>
      </c:catAx>
      <c:valAx>
        <c:axId val="30323839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032380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latin typeface="Avenir LT Std 45 Book" panose="020B0502020203020204" pitchFamily="34" charset="0"/>
              </a:rPr>
              <a:t>2015</a:t>
            </a:r>
            <a:endParaRPr lang="en-US" dirty="0">
              <a:latin typeface="Avenir LT Std 45 Book" panose="020B0502020203020204" pitchFamily="34" charset="0"/>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Bourbon Co</c:v>
                </c:pt>
              </c:strCache>
            </c:strRef>
          </c:tx>
          <c:spPr>
            <a:solidFill>
              <a:schemeClr val="accent1"/>
            </a:solidFill>
            <a:ln>
              <a:noFill/>
            </a:ln>
            <a:effectLst/>
          </c:spPr>
          <c:invertIfNegative val="0"/>
          <c:cat>
            <c:strRef>
              <c:f>Sheet1!$A$2:$A$3</c:f>
              <c:strCache>
                <c:ptCount val="2"/>
                <c:pt idx="0">
                  <c:v>All Sectors</c:v>
                </c:pt>
                <c:pt idx="1">
                  <c:v>Goods Producing</c:v>
                </c:pt>
              </c:strCache>
            </c:strRef>
          </c:cat>
          <c:val>
            <c:numRef>
              <c:f>Sheet1!$B$2:$B$3</c:f>
              <c:numCache>
                <c:formatCode>"$"#,##0_);[Red]\("$"#,##0\)</c:formatCode>
                <c:ptCount val="2"/>
                <c:pt idx="0">
                  <c:v>32457</c:v>
                </c:pt>
                <c:pt idx="1">
                  <c:v>73033</c:v>
                </c:pt>
              </c:numCache>
            </c:numRef>
          </c:val>
          <c:extLst>
            <c:ext xmlns:c16="http://schemas.microsoft.com/office/drawing/2014/chart" uri="{C3380CC4-5D6E-409C-BE32-E72D297353CC}">
              <c16:uniqueId val="{00000000-48C1-4692-A91C-2759DB13A10A}"/>
            </c:ext>
          </c:extLst>
        </c:ser>
        <c:ser>
          <c:idx val="1"/>
          <c:order val="1"/>
          <c:tx>
            <c:strRef>
              <c:f>Sheet1!$C$1</c:f>
              <c:strCache>
                <c:ptCount val="1"/>
                <c:pt idx="0">
                  <c:v>Kentucky</c:v>
                </c:pt>
              </c:strCache>
            </c:strRef>
          </c:tx>
          <c:spPr>
            <a:solidFill>
              <a:schemeClr val="accent2"/>
            </a:solidFill>
            <a:ln>
              <a:noFill/>
            </a:ln>
            <a:effectLst/>
          </c:spPr>
          <c:invertIfNegative val="0"/>
          <c:cat>
            <c:strRef>
              <c:f>Sheet1!$A$2:$A$3</c:f>
              <c:strCache>
                <c:ptCount val="2"/>
                <c:pt idx="0">
                  <c:v>All Sectors</c:v>
                </c:pt>
                <c:pt idx="1">
                  <c:v>Goods Producing</c:v>
                </c:pt>
              </c:strCache>
            </c:strRef>
          </c:cat>
          <c:val>
            <c:numRef>
              <c:f>Sheet1!$C$2:$C$3</c:f>
              <c:numCache>
                <c:formatCode>"$"#,##0_);[Red]\("$"#,##0\)</c:formatCode>
                <c:ptCount val="2"/>
                <c:pt idx="0">
                  <c:v>137961</c:v>
                </c:pt>
                <c:pt idx="1">
                  <c:v>96090</c:v>
                </c:pt>
              </c:numCache>
            </c:numRef>
          </c:val>
          <c:extLst>
            <c:ext xmlns:c16="http://schemas.microsoft.com/office/drawing/2014/chart" uri="{C3380CC4-5D6E-409C-BE32-E72D297353CC}">
              <c16:uniqueId val="{00000001-48C1-4692-A91C-2759DB13A10A}"/>
            </c:ext>
          </c:extLst>
        </c:ser>
        <c:dLbls>
          <c:showLegendKey val="0"/>
          <c:showVal val="0"/>
          <c:showCatName val="0"/>
          <c:showSerName val="0"/>
          <c:showPercent val="0"/>
          <c:showBubbleSize val="0"/>
        </c:dLbls>
        <c:gapWidth val="150"/>
        <c:overlap val="100"/>
        <c:axId val="305656504"/>
        <c:axId val="305657288"/>
      </c:barChart>
      <c:catAx>
        <c:axId val="305656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5657288"/>
        <c:crosses val="autoZero"/>
        <c:auto val="1"/>
        <c:lblAlgn val="ctr"/>
        <c:lblOffset val="100"/>
        <c:noMultiLvlLbl val="0"/>
      </c:catAx>
      <c:valAx>
        <c:axId val="30565728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5656504"/>
        <c:crosses val="autoZero"/>
        <c:crossBetween val="between"/>
        <c:majorUnit val="50000"/>
      </c:valAx>
      <c:spPr>
        <a:noFill/>
        <a:ln>
          <a:noFill/>
        </a:ln>
        <a:effectLst/>
      </c:spPr>
    </c:plotArea>
    <c:legend>
      <c:legendPos val="b"/>
      <c:layout>
        <c:manualLayout>
          <c:xMode val="edge"/>
          <c:yMode val="edge"/>
          <c:x val="0.27893380057190686"/>
          <c:y val="0.89107377743342098"/>
          <c:w val="0.44213239885618627"/>
          <c:h val="7.317042956502936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0DB52-D6F5-48D5-B073-205D81930CC2}" type="datetimeFigureOut">
              <a:rPr lang="en-US" smtClean="0"/>
              <a:t>5/31/2019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353604-52C1-4330-9A54-C1696D82CF7C}" type="slidenum">
              <a:rPr lang="en-US" smtClean="0"/>
              <a:t>‹#›</a:t>
            </a:fld>
            <a:endParaRPr lang="en-US" dirty="0"/>
          </a:p>
        </p:txBody>
      </p:sp>
    </p:spTree>
    <p:extLst>
      <p:ext uri="{BB962C8B-B14F-4D97-AF65-F5344CB8AC3E}">
        <p14:creationId xmlns:p14="http://schemas.microsoft.com/office/powerpoint/2010/main" val="3251818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statsamerica.org/ii2/"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this slide up when participants enter.</a:t>
            </a:r>
          </a:p>
          <a:p>
            <a:endParaRPr lang="en-US" dirty="0" smtClean="0"/>
          </a:p>
          <a:p>
            <a:r>
              <a:rPr lang="en-US" dirty="0" smtClean="0"/>
              <a:t>The</a:t>
            </a:r>
            <a:r>
              <a:rPr lang="en-US" baseline="0" dirty="0" smtClean="0"/>
              <a:t> emphasis for this session will be on using publically accessible data to help define the local need, the first step in telling an effective story.</a:t>
            </a:r>
          </a:p>
          <a:p>
            <a:endParaRPr lang="en-US" baseline="0" dirty="0" smtClean="0"/>
          </a:p>
          <a:p>
            <a:r>
              <a:rPr lang="en-US" baseline="0" dirty="0" smtClean="0"/>
              <a:t>Time:  1 minute</a:t>
            </a:r>
          </a:p>
          <a:p>
            <a:endParaRPr lang="en-US" baseline="0" dirty="0" smtClean="0"/>
          </a:p>
          <a:p>
            <a:r>
              <a:rPr lang="en-US" baseline="0" dirty="0" smtClean="0"/>
              <a:t>Total session:  90 minutes</a:t>
            </a:r>
          </a:p>
          <a:p>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1</a:t>
            </a:fld>
            <a:endParaRPr lang="en-US" dirty="0"/>
          </a:p>
        </p:txBody>
      </p:sp>
    </p:spTree>
    <p:extLst>
      <p:ext uri="{BB962C8B-B14F-4D97-AF65-F5344CB8AC3E}">
        <p14:creationId xmlns:p14="http://schemas.microsoft.com/office/powerpoint/2010/main" val="1484316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this slide up when participants enter.</a:t>
            </a:r>
          </a:p>
          <a:p>
            <a:endParaRPr lang="en-US" dirty="0" smtClean="0"/>
          </a:p>
          <a:p>
            <a:r>
              <a:rPr lang="en-US" dirty="0" smtClean="0"/>
              <a:t>The</a:t>
            </a:r>
            <a:r>
              <a:rPr lang="en-US" baseline="0" dirty="0" smtClean="0"/>
              <a:t> emphasis for this session will be on using publically accessible data to help define the local need, the first step in telling an effective story.</a:t>
            </a:r>
          </a:p>
          <a:p>
            <a:endParaRPr lang="en-US" baseline="0" dirty="0" smtClean="0"/>
          </a:p>
          <a:p>
            <a:r>
              <a:rPr lang="en-US" baseline="0" dirty="0" smtClean="0"/>
              <a:t>Time:  1 minute</a:t>
            </a:r>
          </a:p>
          <a:p>
            <a:endParaRPr lang="en-US" baseline="0" dirty="0" smtClean="0"/>
          </a:p>
          <a:p>
            <a:r>
              <a:rPr lang="en-US" baseline="0" dirty="0" smtClean="0"/>
              <a:t>Total session:  90 minutes</a:t>
            </a:r>
          </a:p>
          <a:p>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10</a:t>
            </a:fld>
            <a:endParaRPr lang="en-US" dirty="0"/>
          </a:p>
        </p:txBody>
      </p:sp>
    </p:spTree>
    <p:extLst>
      <p:ext uri="{BB962C8B-B14F-4D97-AF65-F5344CB8AC3E}">
        <p14:creationId xmlns:p14="http://schemas.microsoft.com/office/powerpoint/2010/main" val="173613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For this</a:t>
            </a:r>
            <a:r>
              <a:rPr lang="en-US" baseline="0" dirty="0" smtClean="0"/>
              <a:t> priority (insert the one discussed), we will be looking at these types of data.  [Read from the slide for specifics related to this priority].</a:t>
            </a:r>
          </a:p>
          <a:p>
            <a:endParaRPr lang="en-US" baseline="0" dirty="0" smtClean="0"/>
          </a:p>
          <a:p>
            <a:r>
              <a:rPr lang="en-US" baseline="0" dirty="0" smtClean="0"/>
              <a:t>We will be looking at examples from one rural county in Kentucky just to provide a common context for the data.</a:t>
            </a:r>
          </a:p>
          <a:p>
            <a:endParaRPr lang="en-US" baseline="0" dirty="0" smtClean="0"/>
          </a:p>
          <a:p>
            <a:r>
              <a:rPr lang="en-US" baseline="0" dirty="0" smtClean="0"/>
              <a:t>Time:  1 minute</a:t>
            </a:r>
          </a:p>
          <a:p>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11</a:t>
            </a:fld>
            <a:endParaRPr lang="en-US" dirty="0"/>
          </a:p>
        </p:txBody>
      </p:sp>
    </p:spTree>
    <p:extLst>
      <p:ext uri="{BB962C8B-B14F-4D97-AF65-F5344CB8AC3E}">
        <p14:creationId xmlns:p14="http://schemas.microsoft.com/office/powerpoint/2010/main" val="840113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depicts</a:t>
            </a:r>
            <a:r>
              <a:rPr lang="en-US" baseline="0" dirty="0" smtClean="0"/>
              <a:t> the number and percentage of the population 25 years and older with a bachelor’s or graduate degree.  We include the margins of error as part of the table because it’s important to know the quality of these data. </a:t>
            </a:r>
            <a:endParaRPr lang="en-US" dirty="0" smtClean="0"/>
          </a:p>
          <a:p>
            <a:r>
              <a:rPr lang="en-US" dirty="0" smtClean="0"/>
              <a:t>These data</a:t>
            </a:r>
            <a:r>
              <a:rPr lang="en-US" baseline="0" dirty="0" smtClean="0"/>
              <a:t> are </a:t>
            </a:r>
            <a:r>
              <a:rPr lang="en-US" dirty="0" smtClean="0"/>
              <a:t>important because there is a high correlation</a:t>
            </a:r>
            <a:r>
              <a:rPr lang="en-US" baseline="0" dirty="0" smtClean="0"/>
              <a:t> between education, productivity, innovation, and income. Rural communities tend to have lower educational rates and in many places, there is “brain drain,” where the highly educated leave the community for opportunities in more urban places. </a:t>
            </a:r>
            <a:endParaRPr lang="en-US" dirty="0" smtClean="0"/>
          </a:p>
          <a:p>
            <a:endParaRPr lang="en-US" baseline="0" dirty="0" smtClean="0"/>
          </a:p>
          <a:p>
            <a:endParaRPr lang="en-US" baseline="0" dirty="0" smtClean="0"/>
          </a:p>
          <a:p>
            <a:r>
              <a:rPr lang="en-US" baseline="0" dirty="0" smtClean="0"/>
              <a:t>Time:  </a:t>
            </a:r>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12</a:t>
            </a:fld>
            <a:endParaRPr lang="en-US" dirty="0"/>
          </a:p>
        </p:txBody>
      </p:sp>
    </p:spTree>
    <p:extLst>
      <p:ext uri="{BB962C8B-B14F-4D97-AF65-F5344CB8AC3E}">
        <p14:creationId xmlns:p14="http://schemas.microsoft.com/office/powerpoint/2010/main" val="1364516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slide that</a:t>
            </a:r>
            <a:r>
              <a:rPr lang="en-US" baseline="0" dirty="0" smtClean="0"/>
              <a:t> measures worker productivity. This is important for e-connectivity because it is hypothesized that worker productivity is greatly hampered when there is limited or no access to the internet. </a:t>
            </a:r>
          </a:p>
          <a:p>
            <a:endParaRPr lang="en-US" baseline="0" dirty="0" smtClean="0"/>
          </a:p>
          <a:p>
            <a:r>
              <a:rPr lang="en-US" dirty="0" smtClean="0"/>
              <a:t>One measure of productivity</a:t>
            </a:r>
            <a:r>
              <a:rPr lang="en-US" baseline="0" dirty="0" smtClean="0"/>
              <a:t> or efficiency is the value of goods or services sold per worker. This is often measured as Gross Domestic Product (GDP) per worker and we can look at both the goods producing industries as well as productivity across all sectors. We expect worker productivity to be larger for goods producing sectors because of the capital intensive manufacturing process (fewer workers are needed when machines can do a lot of the work and advances in technology consistently improve worker productivity. Again if technology is limited because of lack of connectivity, GDP/worker will be lower.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13</a:t>
            </a:fld>
            <a:endParaRPr lang="en-US" dirty="0"/>
          </a:p>
        </p:txBody>
      </p:sp>
    </p:spTree>
    <p:extLst>
      <p:ext uri="{BB962C8B-B14F-4D97-AF65-F5344CB8AC3E}">
        <p14:creationId xmlns:p14="http://schemas.microsoft.com/office/powerpoint/2010/main" val="2574862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Bourbon County is ranked 42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out of 120 counties in the total number of patents. In 2015, approximately 1% of the total patents in Kentucky (664 patents) are in Bourbon County but less than 1% over the last 15 years.  </a:t>
            </a:r>
          </a:p>
          <a:p>
            <a:endParaRPr lang="en-US" dirty="0" smtClean="0"/>
          </a:p>
          <a:p>
            <a:endParaRPr lang="en-US" dirty="0" smtClean="0"/>
          </a:p>
          <a:p>
            <a:r>
              <a:rPr lang="en-US" dirty="0" smtClean="0"/>
              <a:t>Patents</a:t>
            </a:r>
            <a:r>
              <a:rPr lang="en-US" baseline="0" dirty="0" smtClean="0"/>
              <a:t> are the best indicators of innovation in a community, although still not a perfect measure. Patents measure innovation and technological change. One can look at the total number of patents, the ranking within the state, or the number of patents per job. This last measure controls for the size of the place. While Bourbon County only had 7 patents in 2015, overall the number of patents per job is higher than the state average. </a:t>
            </a:r>
            <a:endParaRPr lang="en-US" dirty="0" smtClean="0"/>
          </a:p>
          <a:p>
            <a:endParaRPr lang="en-US" dirty="0" smtClean="0"/>
          </a:p>
          <a:p>
            <a:endParaRPr lang="en-US" baseline="0" dirty="0" smtClean="0"/>
          </a:p>
          <a:p>
            <a:r>
              <a:rPr lang="en-US" baseline="0" dirty="0" smtClean="0"/>
              <a:t>Time:  </a:t>
            </a:r>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14</a:t>
            </a:fld>
            <a:endParaRPr lang="en-US" dirty="0"/>
          </a:p>
        </p:txBody>
      </p:sp>
    </p:spTree>
    <p:extLst>
      <p:ext uri="{BB962C8B-B14F-4D97-AF65-F5344CB8AC3E}">
        <p14:creationId xmlns:p14="http://schemas.microsoft.com/office/powerpoint/2010/main" val="4094059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depicts</a:t>
            </a:r>
            <a:r>
              <a:rPr lang="en-US" baseline="0" dirty="0" smtClean="0"/>
              <a:t> the total number of SBIR awards in the county. These numbers are typically pretty low in rural communities. SBIR awards are important indicators of innovation because a group of experts (review panel) has agreed that the proposed innovation has scientific merit AND potential for commercialization. States typically encourage and promote additional matching opportunities for the SBIR/STTR program. They see these awards as one way to create an entrepreneurial ecosystem. </a:t>
            </a:r>
            <a:endParaRPr lang="en-US" dirty="0" smtClean="0"/>
          </a:p>
          <a:p>
            <a:endParaRPr lang="en-US" dirty="0" smtClean="0"/>
          </a:p>
          <a:p>
            <a:r>
              <a:rPr lang="en-US" baseline="0" dirty="0" smtClean="0"/>
              <a:t>Often individuals applying for SBIR/STTR awards are looking for partners, particularly university partners, for research and commercialization support. </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r>
              <a:rPr lang="en-US" baseline="0" dirty="0" smtClean="0"/>
              <a:t>Time:  </a:t>
            </a:r>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15</a:t>
            </a:fld>
            <a:endParaRPr lang="en-US" dirty="0"/>
          </a:p>
        </p:txBody>
      </p:sp>
    </p:spTree>
    <p:extLst>
      <p:ext uri="{BB962C8B-B14F-4D97-AF65-F5344CB8AC3E}">
        <p14:creationId xmlns:p14="http://schemas.microsoft.com/office/powerpoint/2010/main" val="3228953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depicts: research</a:t>
            </a:r>
            <a:r>
              <a:rPr lang="en-US" baseline="0" dirty="0" smtClean="0"/>
              <a:t> and development dollars and personnel at public universities within the state of Kentucky. Research has suggested communities that are reside in a community with a university, or in close proximity to a university, tend to provide more economic opportunity for their residents in terms of jobs, higher wages, and more innovation.</a:t>
            </a:r>
            <a:endParaRPr lang="en-US" dirty="0" smtClean="0"/>
          </a:p>
          <a:p>
            <a:endParaRPr lang="en-US" dirty="0" smtClean="0"/>
          </a:p>
          <a:p>
            <a:endParaRPr lang="en-US" dirty="0" smtClean="0"/>
          </a:p>
          <a:p>
            <a:r>
              <a:rPr lang="en-US" dirty="0" smtClean="0"/>
              <a:t>Key things</a:t>
            </a:r>
            <a:r>
              <a:rPr lang="en-US" baseline="0" dirty="0" smtClean="0"/>
              <a:t> to consider are that in addition to public universities, private universities and colleges as well as 2-year community and technical colleges also can serve as important resources, particularly in rural communities. </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r>
              <a:rPr lang="en-US" baseline="0" dirty="0" smtClean="0"/>
              <a:t>Time:  </a:t>
            </a:r>
            <a:endParaRPr lang="en-US" dirty="0" smtClean="0"/>
          </a:p>
          <a:p>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16</a:t>
            </a:fld>
            <a:endParaRPr lang="en-US" dirty="0"/>
          </a:p>
        </p:txBody>
      </p:sp>
    </p:spTree>
    <p:extLst>
      <p:ext uri="{BB962C8B-B14F-4D97-AF65-F5344CB8AC3E}">
        <p14:creationId xmlns:p14="http://schemas.microsoft.com/office/powerpoint/2010/main" val="3982597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depicts</a:t>
            </a:r>
            <a:r>
              <a:rPr lang="en-US" baseline="0" dirty="0" smtClean="0"/>
              <a:t> a sample of STEM occupations, the location quotient, and median earnings. The handout provides all of the occupations that are considered “STEM.” The Location Quotient measures the relative concentration of that occupation compared to the national average. An LQ &gt;1 suggests a relative concentration. </a:t>
            </a:r>
            <a:endParaRPr lang="en-US" dirty="0" smtClean="0"/>
          </a:p>
          <a:p>
            <a:endParaRPr lang="en-US" dirty="0" smtClean="0"/>
          </a:p>
          <a:p>
            <a:r>
              <a:rPr lang="en-US" dirty="0" smtClean="0"/>
              <a:t>This is important because</a:t>
            </a:r>
            <a:r>
              <a:rPr lang="en-US" baseline="0" dirty="0" smtClean="0"/>
              <a:t> STEM occupations tend to earn higher than average earnings. These occupations are also correlated with high-tech and innovative sectors. </a:t>
            </a:r>
            <a:endParaRPr lang="en-US" dirty="0" smtClean="0"/>
          </a:p>
          <a:p>
            <a:endParaRPr lang="en-US" dirty="0" smtClean="0"/>
          </a:p>
          <a:p>
            <a:r>
              <a:rPr lang="en-US" dirty="0" smtClean="0"/>
              <a:t>Key things</a:t>
            </a:r>
            <a:r>
              <a:rPr lang="en-US" baseline="0" dirty="0" smtClean="0"/>
              <a:t> to consider are: Lately STEM has been expanded to STEAM where the A stands for either “agriculture” or “arts,” depending on the program.  </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r>
              <a:rPr lang="en-US" baseline="0" dirty="0" smtClean="0"/>
              <a:t>Time: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17</a:t>
            </a:fld>
            <a:endParaRPr lang="en-US" dirty="0"/>
          </a:p>
        </p:txBody>
      </p:sp>
    </p:spTree>
    <p:extLst>
      <p:ext uri="{BB962C8B-B14F-4D97-AF65-F5344CB8AC3E}">
        <p14:creationId xmlns:p14="http://schemas.microsoft.com/office/powerpoint/2010/main" val="3426087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High-tech industries include the following </a:t>
            </a:r>
            <a:r>
              <a:rPr lang="en-US" sz="1200" b="1" u="sng" kern="1200" dirty="0" smtClean="0">
                <a:solidFill>
                  <a:srgbClr val="FF0000"/>
                </a:solidFill>
                <a:effectLst/>
                <a:latin typeface="+mn-lt"/>
                <a:ea typeface="+mn-ea"/>
                <a:cs typeface="+mn-cs"/>
              </a:rPr>
              <a:t>NAICS codes: 21, 325, 3332, 3333, 3336, 3339, 3341,</a:t>
            </a:r>
            <a:r>
              <a:rPr lang="en-US" sz="1200" b="1" u="sng" kern="1200" baseline="0" dirty="0" smtClean="0">
                <a:solidFill>
                  <a:srgbClr val="FF0000"/>
                </a:solidFill>
                <a:effectLst/>
                <a:latin typeface="+mn-lt"/>
                <a:ea typeface="+mn-ea"/>
                <a:cs typeface="+mn-cs"/>
              </a:rPr>
              <a:t> 3342</a:t>
            </a:r>
            <a:r>
              <a:rPr lang="en-US" sz="1200" b="1" u="sng" kern="1200" dirty="0" smtClean="0">
                <a:solidFill>
                  <a:srgbClr val="FF0000"/>
                </a:solidFill>
                <a:effectLst/>
                <a:latin typeface="+mn-lt"/>
                <a:ea typeface="+mn-ea"/>
                <a:cs typeface="+mn-cs"/>
              </a:rPr>
              <a:t> 3343, 3344, 3345, 3346, 3353, 3364, 5112, 5173, 5174, 5182, 5191, 5413, 5415, 5416, and 5417. </a:t>
            </a:r>
          </a:p>
          <a:p>
            <a:r>
              <a:rPr lang="en-US" sz="1200" kern="1200" dirty="0" smtClean="0">
                <a:solidFill>
                  <a:schemeClr val="tx1"/>
                </a:solidFill>
                <a:effectLst/>
                <a:latin typeface="+mn-lt"/>
                <a:ea typeface="+mn-ea"/>
                <a:cs typeface="+mn-cs"/>
              </a:rPr>
              <a:t>Based on Wolf and Terrell, “The high-tech industry, what is it and why it matters to our economic future,” Beyond the Numbers, Bureau of Labor Statistics, 2016, 5(8). </a:t>
            </a:r>
          </a:p>
          <a:p>
            <a:r>
              <a:rPr lang="en-US" sz="1200" kern="1200" dirty="0" smtClean="0">
                <a:solidFill>
                  <a:schemeClr val="tx1"/>
                </a:solidFill>
                <a:effectLst/>
                <a:latin typeface="+mn-lt"/>
                <a:ea typeface="+mn-ea"/>
                <a:cs typeface="+mn-cs"/>
              </a:rPr>
              <a:t> </a:t>
            </a:r>
          </a:p>
          <a:p>
            <a:r>
              <a:rPr lang="en-US" dirty="0" smtClean="0"/>
              <a:t>This slide depicts</a:t>
            </a:r>
            <a:r>
              <a:rPr lang="en-US" baseline="0" dirty="0" smtClean="0"/>
              <a:t> employment by high-tech industry. There are approximately 20 industries (defined by NAICS) code that are considered high-tech. Many rural places might only show employment in a few of those sectors. </a:t>
            </a:r>
            <a:endParaRPr lang="en-US" dirty="0" smtClean="0"/>
          </a:p>
          <a:p>
            <a:endParaRPr lang="en-US" dirty="0" smtClean="0">
              <a:solidFill>
                <a:srgbClr val="FF0000"/>
              </a:solidFill>
            </a:endParaRPr>
          </a:p>
          <a:p>
            <a:r>
              <a:rPr lang="en-US" dirty="0" smtClean="0">
                <a:solidFill>
                  <a:srgbClr val="FF0000"/>
                </a:solidFill>
              </a:rPr>
              <a:t>What</a:t>
            </a:r>
            <a:r>
              <a:rPr lang="en-US" baseline="0" dirty="0" smtClean="0">
                <a:solidFill>
                  <a:srgbClr val="FF0000"/>
                </a:solidFill>
              </a:rPr>
              <a:t> are the </a:t>
            </a:r>
            <a:r>
              <a:rPr lang="en-US" dirty="0" smtClean="0">
                <a:solidFill>
                  <a:srgbClr val="FF0000"/>
                </a:solidFill>
              </a:rPr>
              <a:t>ND’s? This</a:t>
            </a:r>
            <a:r>
              <a:rPr lang="en-US" baseline="0" dirty="0" smtClean="0">
                <a:solidFill>
                  <a:srgbClr val="FF0000"/>
                </a:solidFill>
              </a:rPr>
              <a:t> slide highlights the challenges associated with publicly available data in rural places. Often, i</a:t>
            </a:r>
            <a:r>
              <a:rPr lang="en-US" dirty="0" smtClean="0">
                <a:solidFill>
                  <a:srgbClr val="FF0000"/>
                </a:solidFill>
              </a:rPr>
              <a:t>f there are only 1-2 establishments then the</a:t>
            </a:r>
            <a:r>
              <a:rPr lang="en-US" baseline="0" dirty="0" smtClean="0">
                <a:solidFill>
                  <a:srgbClr val="FF0000"/>
                </a:solidFill>
              </a:rPr>
              <a:t> Bureau of Labor Statistics</a:t>
            </a:r>
            <a:r>
              <a:rPr lang="en-US" dirty="0" smtClean="0">
                <a:solidFill>
                  <a:srgbClr val="FF0000"/>
                </a:solidFill>
              </a:rPr>
              <a:t> will not provide data related to employees or wages. This</a:t>
            </a:r>
            <a:r>
              <a:rPr lang="en-US" baseline="0" dirty="0" smtClean="0">
                <a:solidFill>
                  <a:srgbClr val="FF0000"/>
                </a:solidFill>
              </a:rPr>
              <a:t> is exactly why many Universities and economic development professionals rely on proprietary data to help understand conditions in rural communities. </a:t>
            </a:r>
            <a:endParaRPr lang="en-US" dirty="0" smtClean="0"/>
          </a:p>
          <a:p>
            <a:endParaRPr lang="en-US" dirty="0" smtClean="0"/>
          </a:p>
          <a:p>
            <a:r>
              <a:rPr lang="en-US" dirty="0" smtClean="0"/>
              <a:t>This is important because</a:t>
            </a:r>
            <a:r>
              <a:rPr lang="en-US" baseline="0" dirty="0" smtClean="0"/>
              <a:t> high-tech industries tend to pay higher than average earnings and these industries are often clustered together resulting in continuous innovation and efficiencies. </a:t>
            </a:r>
            <a:endParaRPr lang="en-US" dirty="0" smtClean="0"/>
          </a:p>
          <a:p>
            <a:endParaRPr lang="en-US" dirty="0" smtClean="0"/>
          </a:p>
          <a:p>
            <a:r>
              <a:rPr lang="en-US" dirty="0" smtClean="0"/>
              <a:t>Key things</a:t>
            </a:r>
            <a:r>
              <a:rPr lang="en-US" baseline="0" dirty="0" smtClean="0"/>
              <a:t> to consider are that many rural communities have lost employment in the high-tech goods producing industries like mining and manufacturing and as a result have lost high-quality jobs. Is it possible to identify other sectors that are not as capital intensive that might benefit rural communities? </a:t>
            </a:r>
          </a:p>
          <a:p>
            <a:endParaRPr lang="en-US" baseline="0" dirty="0" smtClean="0"/>
          </a:p>
          <a:p>
            <a:r>
              <a:rPr lang="en-US" sz="1200" kern="1200" dirty="0" smtClean="0">
                <a:solidFill>
                  <a:schemeClr val="tx1"/>
                </a:solidFill>
                <a:effectLst/>
                <a:latin typeface="+mn-lt"/>
                <a:ea typeface="+mn-ea"/>
                <a:cs typeface="+mn-cs"/>
              </a:rPr>
              <a:t>* High-tech industries include the following NAICS codes: </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21 - Mining, Quarrying, and Oil and Gas Extraction</a:t>
            </a:r>
          </a:p>
          <a:p>
            <a:r>
              <a:rPr lang="en-US" sz="1200" kern="1200" dirty="0" smtClean="0">
                <a:solidFill>
                  <a:schemeClr val="tx1"/>
                </a:solidFill>
                <a:effectLst/>
                <a:latin typeface="+mn-lt"/>
                <a:ea typeface="+mn-ea"/>
                <a:cs typeface="+mn-cs"/>
              </a:rPr>
              <a:t>325 – Chemical Manufacturing</a:t>
            </a:r>
          </a:p>
          <a:p>
            <a:r>
              <a:rPr lang="en-US" sz="1200" kern="1200" dirty="0" smtClean="0">
                <a:solidFill>
                  <a:schemeClr val="tx1"/>
                </a:solidFill>
                <a:effectLst/>
                <a:latin typeface="+mn-lt"/>
                <a:ea typeface="+mn-ea"/>
                <a:cs typeface="+mn-cs"/>
              </a:rPr>
              <a:t>3332 – Industrial Machinery Manufacturing</a:t>
            </a:r>
          </a:p>
          <a:p>
            <a:r>
              <a:rPr lang="en-US" sz="1200" kern="1200" dirty="0" smtClean="0">
                <a:solidFill>
                  <a:schemeClr val="tx1"/>
                </a:solidFill>
                <a:effectLst/>
                <a:latin typeface="+mn-lt"/>
                <a:ea typeface="+mn-ea"/>
                <a:cs typeface="+mn-cs"/>
              </a:rPr>
              <a:t>3333 – Commercial/Service Industry Machinery Manufacturing</a:t>
            </a:r>
          </a:p>
          <a:p>
            <a:r>
              <a:rPr lang="en-US" sz="1200" kern="1200" dirty="0" smtClean="0">
                <a:solidFill>
                  <a:schemeClr val="tx1"/>
                </a:solidFill>
                <a:effectLst/>
                <a:latin typeface="+mn-lt"/>
                <a:ea typeface="+mn-ea"/>
                <a:cs typeface="+mn-cs"/>
              </a:rPr>
              <a:t>3336 - Engine, Turbine, and Power Transmission Equipment                              Manufacturing</a:t>
            </a:r>
          </a:p>
          <a:p>
            <a:r>
              <a:rPr lang="en-US" sz="1200" kern="1200" dirty="0" smtClean="0">
                <a:solidFill>
                  <a:schemeClr val="tx1"/>
                </a:solidFill>
                <a:effectLst/>
                <a:latin typeface="+mn-lt"/>
                <a:ea typeface="+mn-ea"/>
                <a:cs typeface="+mn-cs"/>
              </a:rPr>
              <a:t>3339 - Other General Purpose Machinery Manufacturing</a:t>
            </a:r>
          </a:p>
          <a:p>
            <a:r>
              <a:rPr lang="en-US" sz="1200" kern="1200" dirty="0" smtClean="0">
                <a:solidFill>
                  <a:schemeClr val="tx1"/>
                </a:solidFill>
                <a:effectLst/>
                <a:latin typeface="+mn-lt"/>
                <a:ea typeface="+mn-ea"/>
                <a:cs typeface="+mn-cs"/>
              </a:rPr>
              <a:t>3341 - Computer and Peripheral Equipment Manufacturing</a:t>
            </a:r>
          </a:p>
          <a:p>
            <a:r>
              <a:rPr lang="en-US" sz="1200" kern="1200" dirty="0" smtClean="0">
                <a:solidFill>
                  <a:schemeClr val="tx1"/>
                </a:solidFill>
                <a:effectLst/>
                <a:latin typeface="+mn-lt"/>
                <a:ea typeface="+mn-ea"/>
                <a:cs typeface="+mn-cs"/>
              </a:rPr>
              <a:t>3342 - Communications Equipment Manufacturing</a:t>
            </a:r>
          </a:p>
          <a:p>
            <a:r>
              <a:rPr lang="en-US" sz="1200" kern="1200" dirty="0" smtClean="0">
                <a:solidFill>
                  <a:schemeClr val="tx1"/>
                </a:solidFill>
                <a:effectLst/>
                <a:latin typeface="+mn-lt"/>
                <a:ea typeface="+mn-ea"/>
                <a:cs typeface="+mn-cs"/>
              </a:rPr>
              <a:t>3343 - Audio and Video Equipment Manufacturing</a:t>
            </a:r>
          </a:p>
          <a:p>
            <a:r>
              <a:rPr lang="en-US" sz="1200" kern="1200" dirty="0" smtClean="0">
                <a:solidFill>
                  <a:schemeClr val="tx1"/>
                </a:solidFill>
                <a:effectLst/>
                <a:latin typeface="+mn-lt"/>
                <a:ea typeface="+mn-ea"/>
                <a:cs typeface="+mn-cs"/>
              </a:rPr>
              <a:t>3344 - Semiconductor and Other Electronic Component Manufacturing</a:t>
            </a:r>
          </a:p>
          <a:p>
            <a:r>
              <a:rPr lang="en-US" sz="1200" kern="1200" dirty="0" smtClean="0">
                <a:solidFill>
                  <a:schemeClr val="tx1"/>
                </a:solidFill>
                <a:effectLst/>
                <a:latin typeface="+mn-lt"/>
                <a:ea typeface="+mn-ea"/>
                <a:cs typeface="+mn-cs"/>
              </a:rPr>
              <a:t>3345 - Navigational, Measuring, </a:t>
            </a:r>
            <a:r>
              <a:rPr lang="en-US" sz="1200" kern="1200" dirty="0" err="1" smtClean="0">
                <a:solidFill>
                  <a:schemeClr val="tx1"/>
                </a:solidFill>
                <a:effectLst/>
                <a:latin typeface="+mn-lt"/>
                <a:ea typeface="+mn-ea"/>
                <a:cs typeface="+mn-cs"/>
              </a:rPr>
              <a:t>Electromedical</a:t>
            </a:r>
            <a:r>
              <a:rPr lang="en-US" sz="1200" kern="1200" dirty="0" smtClean="0">
                <a:solidFill>
                  <a:schemeClr val="tx1"/>
                </a:solidFill>
                <a:effectLst/>
                <a:latin typeface="+mn-lt"/>
                <a:ea typeface="+mn-ea"/>
                <a:cs typeface="+mn-cs"/>
              </a:rPr>
              <a:t>, and Control Instruments Manufacturing</a:t>
            </a:r>
          </a:p>
          <a:p>
            <a:r>
              <a:rPr lang="en-US" sz="1200" kern="1200" dirty="0" smtClean="0">
                <a:solidFill>
                  <a:schemeClr val="tx1"/>
                </a:solidFill>
                <a:effectLst/>
                <a:latin typeface="+mn-lt"/>
                <a:ea typeface="+mn-ea"/>
                <a:cs typeface="+mn-cs"/>
              </a:rPr>
              <a:t>3346 - Manufacturing and Reproducing Magnetic and Optical Media</a:t>
            </a:r>
          </a:p>
          <a:p>
            <a:r>
              <a:rPr lang="en-US" sz="1200" kern="1200" dirty="0" smtClean="0">
                <a:solidFill>
                  <a:schemeClr val="tx1"/>
                </a:solidFill>
                <a:effectLst/>
                <a:latin typeface="+mn-lt"/>
                <a:ea typeface="+mn-ea"/>
                <a:cs typeface="+mn-cs"/>
              </a:rPr>
              <a:t>3353 -  Electrical Equipment Manufacturing</a:t>
            </a:r>
          </a:p>
          <a:p>
            <a:r>
              <a:rPr lang="en-US" sz="1200" kern="1200" dirty="0" smtClean="0">
                <a:solidFill>
                  <a:schemeClr val="tx1"/>
                </a:solidFill>
                <a:effectLst/>
                <a:latin typeface="+mn-lt"/>
                <a:ea typeface="+mn-ea"/>
                <a:cs typeface="+mn-cs"/>
              </a:rPr>
              <a:t>3364 - Aerospace Product and Parts Manufacturing</a:t>
            </a:r>
          </a:p>
          <a:p>
            <a:r>
              <a:rPr lang="en-US" sz="1200" kern="1200" dirty="0" smtClean="0">
                <a:solidFill>
                  <a:schemeClr val="tx1"/>
                </a:solidFill>
                <a:effectLst/>
                <a:latin typeface="+mn-lt"/>
                <a:ea typeface="+mn-ea"/>
                <a:cs typeface="+mn-cs"/>
              </a:rPr>
              <a:t>5112 - Software Publishers</a:t>
            </a:r>
          </a:p>
          <a:p>
            <a:r>
              <a:rPr lang="en-US" sz="1200" kern="1200" dirty="0" smtClean="0">
                <a:solidFill>
                  <a:schemeClr val="tx1"/>
                </a:solidFill>
                <a:effectLst/>
                <a:latin typeface="+mn-lt"/>
                <a:ea typeface="+mn-ea"/>
                <a:cs typeface="+mn-cs"/>
              </a:rPr>
              <a:t>5173 - Wired and Wireless Telecommunications Carriers</a:t>
            </a:r>
          </a:p>
          <a:p>
            <a:r>
              <a:rPr lang="en-US" sz="1200" kern="1200" dirty="0" smtClean="0">
                <a:solidFill>
                  <a:schemeClr val="tx1"/>
                </a:solidFill>
                <a:effectLst/>
                <a:latin typeface="+mn-lt"/>
                <a:ea typeface="+mn-ea"/>
                <a:cs typeface="+mn-cs"/>
              </a:rPr>
              <a:t>5174 - Satellite Telecommunications</a:t>
            </a:r>
          </a:p>
          <a:p>
            <a:r>
              <a:rPr lang="en-US" sz="1200" kern="1200" dirty="0" smtClean="0">
                <a:solidFill>
                  <a:schemeClr val="tx1"/>
                </a:solidFill>
                <a:effectLst/>
                <a:latin typeface="+mn-lt"/>
                <a:ea typeface="+mn-ea"/>
                <a:cs typeface="+mn-cs"/>
              </a:rPr>
              <a:t>5182 - Data Processing, Hosting, and Related Services</a:t>
            </a:r>
          </a:p>
          <a:p>
            <a:r>
              <a:rPr lang="en-US" sz="1200" kern="1200" dirty="0" smtClean="0">
                <a:solidFill>
                  <a:schemeClr val="tx1"/>
                </a:solidFill>
                <a:effectLst/>
                <a:latin typeface="+mn-lt"/>
                <a:ea typeface="+mn-ea"/>
                <a:cs typeface="+mn-cs"/>
              </a:rPr>
              <a:t>5191 - Other Information Services</a:t>
            </a:r>
          </a:p>
          <a:p>
            <a:r>
              <a:rPr lang="en-US" sz="1200" kern="1200" dirty="0" smtClean="0">
                <a:solidFill>
                  <a:schemeClr val="tx1"/>
                </a:solidFill>
                <a:effectLst/>
                <a:latin typeface="+mn-lt"/>
                <a:ea typeface="+mn-ea"/>
                <a:cs typeface="+mn-cs"/>
              </a:rPr>
              <a:t>5413 - Architectural, Engineering, and Related Services</a:t>
            </a:r>
          </a:p>
          <a:p>
            <a:r>
              <a:rPr lang="en-US" sz="1200" kern="1200" dirty="0" smtClean="0">
                <a:solidFill>
                  <a:schemeClr val="tx1"/>
                </a:solidFill>
                <a:effectLst/>
                <a:latin typeface="+mn-lt"/>
                <a:ea typeface="+mn-ea"/>
                <a:cs typeface="+mn-cs"/>
              </a:rPr>
              <a:t>5415 - Computer Systems Design and Related Services</a:t>
            </a:r>
          </a:p>
          <a:p>
            <a:r>
              <a:rPr lang="en-US" sz="1200" kern="1200" dirty="0" smtClean="0">
                <a:solidFill>
                  <a:schemeClr val="tx1"/>
                </a:solidFill>
                <a:effectLst/>
                <a:latin typeface="+mn-lt"/>
                <a:ea typeface="+mn-ea"/>
                <a:cs typeface="+mn-cs"/>
              </a:rPr>
              <a:t>5416 - Management, Scientific, and Technical Consulting Services</a:t>
            </a:r>
          </a:p>
          <a:p>
            <a:r>
              <a:rPr lang="en-US" sz="1200" kern="1200" dirty="0" smtClean="0">
                <a:solidFill>
                  <a:schemeClr val="tx1"/>
                </a:solidFill>
                <a:effectLst/>
                <a:latin typeface="+mn-lt"/>
                <a:ea typeface="+mn-ea"/>
                <a:cs typeface="+mn-cs"/>
              </a:rPr>
              <a:t>5417 - Scientific Research and Development Services</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baseline="0" dirty="0" smtClean="0"/>
          </a:p>
          <a:p>
            <a:endParaRPr lang="en-US" baseline="0" dirty="0" smtClean="0"/>
          </a:p>
          <a:p>
            <a:endParaRPr lang="en-US" baseline="0" dirty="0" smtClean="0"/>
          </a:p>
          <a:p>
            <a:endParaRPr lang="en-US" baseline="0" dirty="0" smtClean="0"/>
          </a:p>
          <a:p>
            <a:endParaRPr lang="en-US" baseline="0" dirty="0" smtClean="0"/>
          </a:p>
          <a:p>
            <a:r>
              <a:rPr lang="en-US" baseline="0" dirty="0" smtClean="0"/>
              <a:t>Time:  </a:t>
            </a:r>
            <a:endParaRPr lang="en-US" dirty="0" smtClean="0"/>
          </a:p>
          <a:p>
            <a:endParaRPr lang="en-US" dirty="0" smtClean="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F353604-52C1-4330-9A54-C1696D82CF7C}" type="slidenum">
              <a:rPr lang="en-US" smtClean="0"/>
              <a:t>18</a:t>
            </a:fld>
            <a:endParaRPr lang="en-US" dirty="0"/>
          </a:p>
        </p:txBody>
      </p:sp>
    </p:spTree>
    <p:extLst>
      <p:ext uri="{BB962C8B-B14F-4D97-AF65-F5344CB8AC3E}">
        <p14:creationId xmlns:p14="http://schemas.microsoft.com/office/powerpoint/2010/main" val="2243497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index is based on five major categories including: Human Capital and Knowledge Creation index, Business Dynamics Index, Business Profile index, Employment and Productivity index, and Economic Well-being index.</a:t>
            </a:r>
          </a:p>
          <a:p>
            <a:r>
              <a:rPr lang="en-US" sz="1200" kern="1200" dirty="0" smtClean="0">
                <a:solidFill>
                  <a:schemeClr val="tx1"/>
                </a:solidFill>
                <a:effectLst/>
                <a:latin typeface="+mn-lt"/>
                <a:ea typeface="+mn-ea"/>
                <a:cs typeface="+mn-cs"/>
              </a:rPr>
              <a:t>Website: </a:t>
            </a:r>
            <a:r>
              <a:rPr lang="en-US" sz="1200" u="sng" kern="1200" dirty="0" smtClean="0">
                <a:solidFill>
                  <a:schemeClr val="tx1"/>
                </a:solidFill>
                <a:effectLst/>
                <a:latin typeface="+mn-lt"/>
                <a:ea typeface="+mn-ea"/>
                <a:cs typeface="+mn-cs"/>
                <a:hlinkClick r:id="rId3"/>
              </a:rPr>
              <a:t>http://www.statsamerica.org/ii2/</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dirty="0" smtClean="0"/>
              <a:t>This slide depicts</a:t>
            </a:r>
            <a:r>
              <a:rPr lang="en-US" baseline="0" dirty="0" smtClean="0"/>
              <a:t> an overall innovation ranking for each county in the country. This ranking is based on five different indices that compromise a number of indicators. </a:t>
            </a:r>
            <a:endParaRPr lang="en-US" dirty="0" smtClean="0"/>
          </a:p>
          <a:p>
            <a:endParaRPr lang="en-US" dirty="0" smtClean="0"/>
          </a:p>
          <a:p>
            <a:endParaRPr lang="en-US" dirty="0" smtClean="0"/>
          </a:p>
          <a:p>
            <a:r>
              <a:rPr lang="en-US" dirty="0" smtClean="0"/>
              <a:t>This is important because</a:t>
            </a:r>
            <a:r>
              <a:rPr lang="en-US" baseline="0" dirty="0" smtClean="0"/>
              <a:t> this is the only database that effectively measures innovation and standardizes across the nation.</a:t>
            </a:r>
            <a:endParaRPr lang="en-US" dirty="0" smtClean="0"/>
          </a:p>
          <a:p>
            <a:r>
              <a:rPr lang="en-US" dirty="0" smtClean="0"/>
              <a:t>Key things</a:t>
            </a:r>
            <a:r>
              <a:rPr lang="en-US" baseline="0" dirty="0" smtClean="0"/>
              <a:t> to consider are these data are a bit outdated and it’s not certain when or if the data will be updated </a:t>
            </a:r>
            <a:r>
              <a:rPr lang="en-US" baseline="0" smtClean="0"/>
              <a:t>for version 3.0. </a:t>
            </a:r>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r>
              <a:rPr lang="en-US" baseline="0" dirty="0" smtClean="0"/>
              <a:t>Time:  </a:t>
            </a:r>
            <a:endParaRPr lang="en-US" dirty="0" smtClean="0"/>
          </a:p>
          <a:p>
            <a:endParaRPr lang="en-US" dirty="0" smtClean="0"/>
          </a:p>
          <a:p>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19</a:t>
            </a:fld>
            <a:endParaRPr lang="en-US" dirty="0"/>
          </a:p>
        </p:txBody>
      </p:sp>
    </p:spTree>
    <p:extLst>
      <p:ext uri="{BB962C8B-B14F-4D97-AF65-F5344CB8AC3E}">
        <p14:creationId xmlns:p14="http://schemas.microsoft.com/office/powerpoint/2010/main" val="964308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session has three parts:</a:t>
            </a:r>
          </a:p>
          <a:p>
            <a:endParaRPr lang="en-US" dirty="0" smtClean="0"/>
          </a:p>
          <a:p>
            <a:pPr marL="171450" indent="-171450">
              <a:buFont typeface="Arial" panose="020B0604020202020204" pitchFamily="34" charset="0"/>
              <a:buChar char="•"/>
            </a:pPr>
            <a:r>
              <a:rPr lang="en-US" dirty="0" smtClean="0"/>
              <a:t>An</a:t>
            </a:r>
            <a:r>
              <a:rPr lang="en-US" baseline="0" dirty="0" smtClean="0"/>
              <a:t> overview of publically available data to help define the community need relative to this USDA Ag &amp; Rural Prosperity priority.</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Time to examine the data for your community (or using the handout) to think about how you would describe the need at home.</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A little friendly competition to select a great story to share with the large group</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Time:  2 minutes</a:t>
            </a:r>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2</a:t>
            </a:fld>
            <a:endParaRPr lang="en-US" dirty="0"/>
          </a:p>
        </p:txBody>
      </p:sp>
    </p:spTree>
    <p:extLst>
      <p:ext uri="{BB962C8B-B14F-4D97-AF65-F5344CB8AC3E}">
        <p14:creationId xmlns:p14="http://schemas.microsoft.com/office/powerpoint/2010/main" val="800416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serves as a transition to the next section.</a:t>
            </a:r>
          </a:p>
          <a:p>
            <a:endParaRPr lang="en-US" dirty="0" smtClean="0"/>
          </a:p>
          <a:p>
            <a:r>
              <a:rPr lang="en-US" dirty="0" smtClean="0"/>
              <a:t>Data</a:t>
            </a:r>
            <a:r>
              <a:rPr lang="en-US" baseline="0" dirty="0" smtClean="0"/>
              <a:t> is an essential part of telling your story as you often begin by describing a need that you want to address.</a:t>
            </a:r>
          </a:p>
          <a:p>
            <a:endParaRPr lang="en-US" baseline="0" dirty="0" smtClean="0"/>
          </a:p>
          <a:p>
            <a:r>
              <a:rPr lang="en-US" baseline="0" dirty="0" smtClean="0"/>
              <a:t>We will spend the next few minutes exploring how to turn data into this part of the story, and will end with a friendly competition.</a:t>
            </a:r>
          </a:p>
          <a:p>
            <a:endParaRPr lang="en-US" baseline="0" dirty="0" smtClean="0"/>
          </a:p>
          <a:p>
            <a:r>
              <a:rPr lang="en-US" baseline="0" dirty="0" smtClean="0"/>
              <a:t>Time:  1 minute</a:t>
            </a:r>
          </a:p>
          <a:p>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20</a:t>
            </a:fld>
            <a:endParaRPr lang="en-US" dirty="0"/>
          </a:p>
        </p:txBody>
      </p:sp>
    </p:spTree>
    <p:extLst>
      <p:ext uri="{BB962C8B-B14F-4D97-AF65-F5344CB8AC3E}">
        <p14:creationId xmlns:p14="http://schemas.microsoft.com/office/powerpoint/2010/main" val="3322194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Writing a strong story such</a:t>
            </a:r>
            <a:r>
              <a:rPr lang="en-US" baseline="0" dirty="0" smtClean="0"/>
              <a:t> as for a grant proposal or partnership invitation includes several key components such as:</a:t>
            </a:r>
          </a:p>
          <a:p>
            <a:pPr marL="171450" indent="-171450">
              <a:buFont typeface="Arial" panose="020B0604020202020204" pitchFamily="34" charset="0"/>
              <a:buChar char="•"/>
            </a:pPr>
            <a:r>
              <a:rPr lang="en-US" dirty="0" smtClean="0"/>
              <a:t>A clear statement of the need you are hoping to address</a:t>
            </a:r>
          </a:p>
          <a:p>
            <a:pPr marL="171450" indent="-171450">
              <a:buFont typeface="Arial" panose="020B0604020202020204" pitchFamily="34" charset="0"/>
              <a:buChar char="•"/>
            </a:pPr>
            <a:r>
              <a:rPr lang="en-US" dirty="0" smtClean="0"/>
              <a:t>Use of relevant data to help support your need statement</a:t>
            </a:r>
          </a:p>
          <a:p>
            <a:pPr marL="171450" indent="-171450">
              <a:buFont typeface="Arial" panose="020B0604020202020204" pitchFamily="34" charset="0"/>
              <a:buChar char="•"/>
            </a:pPr>
            <a:r>
              <a:rPr lang="en-US" dirty="0" smtClean="0"/>
              <a:t>An example</a:t>
            </a:r>
            <a:r>
              <a:rPr lang="en-US" baseline="0" dirty="0" smtClean="0"/>
              <a:t> of someone that is affected by the need</a:t>
            </a:r>
          </a:p>
          <a:p>
            <a:pPr marL="171450" indent="-171450">
              <a:buFont typeface="Arial" panose="020B0604020202020204" pitchFamily="34" charset="0"/>
              <a:buChar char="•"/>
            </a:pPr>
            <a:r>
              <a:rPr lang="en-US" baseline="0" dirty="0" smtClean="0"/>
              <a:t>What you plan to do about the need</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We will be exploring the last bullet in a later session.  For the next few minutes, we will focus on the first three.</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Distribute handout:  Telling My Story – Writing a Need Statement</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For the next few minutes, imagine that you are a part of the community in our data example.  Think about how you would use these data to describe the local need around this priority.  Use the handout to draft your story.</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Your goal is to get the statement down to something you can share in 1 minute or less.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Time: 15 minutes</a:t>
            </a:r>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21</a:t>
            </a:fld>
            <a:endParaRPr lang="en-US" dirty="0"/>
          </a:p>
        </p:txBody>
      </p:sp>
    </p:spTree>
    <p:extLst>
      <p:ext uri="{BB962C8B-B14F-4D97-AF65-F5344CB8AC3E}">
        <p14:creationId xmlns:p14="http://schemas.microsoft.com/office/powerpoint/2010/main" val="850308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the next few minutes, we’re going to have a quick and fun friendly competition.</a:t>
            </a:r>
          </a:p>
          <a:p>
            <a:endParaRPr lang="en-US" baseline="0" dirty="0" smtClean="0"/>
          </a:p>
          <a:p>
            <a:r>
              <a:rPr lang="en-US" baseline="0" dirty="0" smtClean="0"/>
              <a:t>Divide the participants into small groups of 4-6.  Assign a timekeeper for each table.  Each person in the small group has one minute to share their story.  After all have finished, participants give their baseball to the person that made the best needs “pitch.”  </a:t>
            </a:r>
          </a:p>
          <a:p>
            <a:endParaRPr lang="en-US" baseline="0" dirty="0" smtClean="0"/>
          </a:p>
          <a:p>
            <a:endParaRPr lang="en-US" baseline="0" dirty="0" smtClean="0"/>
          </a:p>
          <a:p>
            <a:r>
              <a:rPr lang="en-US" baseline="0" dirty="0" smtClean="0"/>
              <a:t>Then those winners from each group will have 1 minute to tell their story to the whole group, and the group will select the winner by show of hands to present to the larger group.</a:t>
            </a:r>
          </a:p>
          <a:p>
            <a:endParaRPr lang="en-US" baseline="0" dirty="0" smtClean="0"/>
          </a:p>
          <a:p>
            <a:endParaRPr lang="en-US" baseline="0" dirty="0" smtClean="0"/>
          </a:p>
          <a:p>
            <a:r>
              <a:rPr lang="en-US" baseline="0" dirty="0" smtClean="0"/>
              <a:t>If time is short, you can adjust this by changing the size of the small groups OR asking for a few volunteers to share with the whole group in order to select a winner from the room.  The winner will share their needs statement with the larger group over lunch.</a:t>
            </a:r>
          </a:p>
          <a:p>
            <a:endParaRPr lang="en-US" baseline="0" dirty="0" smtClean="0"/>
          </a:p>
          <a:p>
            <a:endParaRPr lang="en-US" baseline="0" dirty="0" smtClean="0"/>
          </a:p>
          <a:p>
            <a:r>
              <a:rPr lang="en-US" baseline="0" dirty="0" smtClean="0"/>
              <a:t>Time:  15 minutes</a:t>
            </a:r>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22</a:t>
            </a:fld>
            <a:endParaRPr lang="en-US" dirty="0"/>
          </a:p>
        </p:txBody>
      </p:sp>
    </p:spTree>
    <p:extLst>
      <p:ext uri="{BB962C8B-B14F-4D97-AF65-F5344CB8AC3E}">
        <p14:creationId xmlns:p14="http://schemas.microsoft.com/office/powerpoint/2010/main" val="1236550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Wrap up with any final questions or thoughts as time allows.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23</a:t>
            </a:fld>
            <a:endParaRPr lang="en-US" dirty="0"/>
          </a:p>
        </p:txBody>
      </p:sp>
    </p:spTree>
    <p:extLst>
      <p:ext uri="{BB962C8B-B14F-4D97-AF65-F5344CB8AC3E}">
        <p14:creationId xmlns:p14="http://schemas.microsoft.com/office/powerpoint/2010/main" val="3014792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For this</a:t>
            </a:r>
            <a:r>
              <a:rPr lang="en-US" baseline="0" dirty="0" smtClean="0"/>
              <a:t> priority (insert the one discussed), we will be looking at these types of data.  [Read from the slide for specifics related to this priority].</a:t>
            </a:r>
          </a:p>
          <a:p>
            <a:endParaRPr lang="en-US" baseline="0" dirty="0" smtClean="0"/>
          </a:p>
          <a:p>
            <a:r>
              <a:rPr lang="en-US" baseline="0" dirty="0" smtClean="0"/>
              <a:t>We will be looking at examples from one rural county in Kentucky (Bourbon County) just to provide a common context for the data.</a:t>
            </a:r>
          </a:p>
          <a:p>
            <a:endParaRPr lang="en-US" baseline="0" dirty="0" smtClean="0"/>
          </a:p>
          <a:p>
            <a:r>
              <a:rPr lang="en-US" baseline="0" dirty="0" smtClean="0"/>
              <a:t>Time:  1 minute</a:t>
            </a:r>
          </a:p>
          <a:p>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3</a:t>
            </a:fld>
            <a:endParaRPr lang="en-US" dirty="0"/>
          </a:p>
        </p:txBody>
      </p:sp>
    </p:spTree>
    <p:extLst>
      <p:ext uri="{BB962C8B-B14F-4D97-AF65-F5344CB8AC3E}">
        <p14:creationId xmlns:p14="http://schemas.microsoft.com/office/powerpoint/2010/main" val="1825348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American Community Survey now provides insights into digital distress.  Key points are highlighted on this slide.  The next slide gives</a:t>
            </a:r>
            <a:r>
              <a:rPr lang="en-US" baseline="0" dirty="0" smtClean="0"/>
              <a:t> an example from our sample county. </a:t>
            </a:r>
            <a:endParaRPr lang="en-US" dirty="0" smtClean="0"/>
          </a:p>
          <a:p>
            <a:endParaRPr lang="en-US" dirty="0" smtClean="0"/>
          </a:p>
          <a:p>
            <a:r>
              <a:rPr lang="en-US" baseline="0" dirty="0" smtClean="0"/>
              <a:t>Time:  1 minute</a:t>
            </a:r>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4</a:t>
            </a:fld>
            <a:endParaRPr lang="en-US" dirty="0"/>
          </a:p>
        </p:txBody>
      </p:sp>
    </p:spTree>
    <p:extLst>
      <p:ext uri="{BB962C8B-B14F-4D97-AF65-F5344CB8AC3E}">
        <p14:creationId xmlns:p14="http://schemas.microsoft.com/office/powerpoint/2010/main" val="2712661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depicts</a:t>
            </a:r>
            <a:r>
              <a:rPr lang="en-US" baseline="0" dirty="0" smtClean="0"/>
              <a:t> where Bourbon County, KY stands on these key indicators.</a:t>
            </a:r>
          </a:p>
          <a:p>
            <a:endParaRPr lang="en-US" baseline="0" dirty="0" smtClean="0"/>
          </a:p>
          <a:p>
            <a:r>
              <a:rPr lang="en-US" baseline="0" dirty="0" smtClean="0"/>
              <a:t>Note that over 1/3 of the population has no Internet access and almost 1/5 do not have computing devices at home.</a:t>
            </a:r>
            <a:endParaRPr lang="en-US" dirty="0" smtClean="0"/>
          </a:p>
          <a:p>
            <a:endParaRPr lang="en-US" dirty="0" smtClean="0"/>
          </a:p>
          <a:p>
            <a:r>
              <a:rPr lang="en-US" dirty="0" smtClean="0"/>
              <a:t>This is important because</a:t>
            </a:r>
            <a:r>
              <a:rPr lang="en-US" baseline="0" dirty="0" smtClean="0"/>
              <a:t> it limits:</a:t>
            </a:r>
          </a:p>
          <a:p>
            <a:pPr marL="171450" indent="-171450">
              <a:buFont typeface="Arial" panose="020B0604020202020204" pitchFamily="34" charset="0"/>
              <a:buChar char="•"/>
            </a:pPr>
            <a:r>
              <a:rPr lang="en-US" baseline="0" dirty="0" smtClean="0"/>
              <a:t>Youth trying to work on homework</a:t>
            </a:r>
          </a:p>
          <a:p>
            <a:pPr marL="171450" indent="-171450">
              <a:buFont typeface="Arial" panose="020B0604020202020204" pitchFamily="34" charset="0"/>
              <a:buChar char="•"/>
            </a:pPr>
            <a:r>
              <a:rPr lang="en-US" baseline="0" dirty="0" smtClean="0"/>
              <a:t>Adults seeking jobs</a:t>
            </a:r>
          </a:p>
          <a:p>
            <a:pPr marL="171450" indent="-171450">
              <a:buFont typeface="Arial" panose="020B0604020202020204" pitchFamily="34" charset="0"/>
              <a:buChar char="•"/>
            </a:pPr>
            <a:r>
              <a:rPr lang="en-US" baseline="0" dirty="0" smtClean="0"/>
              <a:t>Adult education opportunities</a:t>
            </a:r>
          </a:p>
          <a:p>
            <a:pPr marL="171450" indent="-171450">
              <a:buFont typeface="Arial" panose="020B0604020202020204" pitchFamily="34" charset="0"/>
              <a:buChar char="•"/>
            </a:pPr>
            <a:r>
              <a:rPr lang="en-US" baseline="0" dirty="0" smtClean="0"/>
              <a:t>Access to online services such as healthcare, banking, retail, and online benefits</a:t>
            </a:r>
          </a:p>
          <a:p>
            <a:pPr marL="171450" indent="-171450">
              <a:buFont typeface="Arial" panose="020B0604020202020204" pitchFamily="34" charset="0"/>
              <a:buChar char="•"/>
            </a:pPr>
            <a:r>
              <a:rPr lang="en-US" baseline="0" dirty="0" smtClean="0"/>
              <a:t>Social connections with friends and family living in distant places</a:t>
            </a:r>
            <a:endParaRPr lang="en-US" dirty="0" smtClean="0"/>
          </a:p>
          <a:p>
            <a:endParaRPr lang="en-US" dirty="0" smtClean="0"/>
          </a:p>
          <a:p>
            <a:endParaRPr lang="en-US" dirty="0" smtClean="0"/>
          </a:p>
          <a:p>
            <a:r>
              <a:rPr lang="en-US" baseline="0" dirty="0" smtClean="0"/>
              <a:t>Time:  5 minutes</a:t>
            </a:r>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5</a:t>
            </a:fld>
            <a:endParaRPr lang="en-US" dirty="0"/>
          </a:p>
        </p:txBody>
      </p:sp>
    </p:spTree>
    <p:extLst>
      <p:ext uri="{BB962C8B-B14F-4D97-AF65-F5344CB8AC3E}">
        <p14:creationId xmlns:p14="http://schemas.microsoft.com/office/powerpoint/2010/main" val="300453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slide that</a:t>
            </a:r>
            <a:r>
              <a:rPr lang="en-US" baseline="0" dirty="0" smtClean="0"/>
              <a:t> measures worker productivity. This is important for e-connectivity because it is hypothesized that worker productivity is greatly hampered when there is limited or no access to the internet. </a:t>
            </a:r>
          </a:p>
          <a:p>
            <a:endParaRPr lang="en-US" baseline="0" dirty="0" smtClean="0"/>
          </a:p>
          <a:p>
            <a:r>
              <a:rPr lang="en-US" dirty="0" smtClean="0"/>
              <a:t>One measure of productivity</a:t>
            </a:r>
            <a:r>
              <a:rPr lang="en-US" baseline="0" dirty="0" smtClean="0"/>
              <a:t> or efficiency is the value of goods or services sold per worker. This is often measured as Gross Domestic Product (GDP) per worker and we can look at both the goods producing industries as well as productivity across all sectors. We expect worker productivity to be larger for goods producing sectors because of the capital intensive manufacturing process (fewer workers are needed when machines can do a lot of the work and advances in technology consistently improve worker productivity. Again if technology is limited because of lack of connectivity, GDP/worker will be lower.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6</a:t>
            </a:fld>
            <a:endParaRPr lang="en-US" dirty="0"/>
          </a:p>
        </p:txBody>
      </p:sp>
    </p:spTree>
    <p:extLst>
      <p:ext uri="{BB962C8B-B14F-4D97-AF65-F5344CB8AC3E}">
        <p14:creationId xmlns:p14="http://schemas.microsoft.com/office/powerpoint/2010/main" val="2630987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This slide depicts</a:t>
            </a:r>
            <a:r>
              <a:rPr lang="en-US" baseline="0" dirty="0" smtClean="0"/>
              <a:t> ways in which farmers are accessing the Internet.  With so many new ag. technological advances, a farmer’s access to high speed Internet is becoming more and more valuable.</a:t>
            </a:r>
            <a:endParaRPr lang="en-US" dirty="0" smtClean="0"/>
          </a:p>
          <a:p>
            <a:endParaRPr lang="en-US" dirty="0" smtClean="0"/>
          </a:p>
          <a:p>
            <a:endParaRPr lang="en-US" dirty="0" smtClean="0"/>
          </a:p>
          <a:p>
            <a:r>
              <a:rPr lang="en-US" dirty="0" smtClean="0"/>
              <a:t>Thus, the way farmers access</a:t>
            </a:r>
            <a:r>
              <a:rPr lang="en-US" baseline="0" dirty="0" smtClean="0"/>
              <a:t> Internet can have been impacts on how efficiently they can manage their farm operation.</a:t>
            </a:r>
          </a:p>
          <a:p>
            <a:endParaRPr lang="en-US" baseline="0" dirty="0" smtClean="0"/>
          </a:p>
          <a:p>
            <a:r>
              <a:rPr lang="en-US" baseline="0" dirty="0" smtClean="0"/>
              <a:t>Time:  5 minutes</a:t>
            </a:r>
            <a:endParaRPr lang="en-US" dirty="0" smtClean="0"/>
          </a:p>
          <a:p>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7</a:t>
            </a:fld>
            <a:endParaRPr lang="en-US" dirty="0"/>
          </a:p>
        </p:txBody>
      </p:sp>
    </p:spTree>
    <p:extLst>
      <p:ext uri="{BB962C8B-B14F-4D97-AF65-F5344CB8AC3E}">
        <p14:creationId xmlns:p14="http://schemas.microsoft.com/office/powerpoint/2010/main" val="3549130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depicts</a:t>
            </a:r>
            <a:r>
              <a:rPr lang="en-US" baseline="0" dirty="0" smtClean="0"/>
              <a:t> maximum advertised speeds for an area.  Note that these are advertised speeds, not necessarily realized speeds.  Thus, this data source may not provide as clear a picture of actual speeds as doing on-site speed tests.  A number of apps are available to test local upload and download speeds.</a:t>
            </a:r>
          </a:p>
          <a:p>
            <a:endParaRPr lang="en-US" baseline="0" dirty="0" smtClean="0"/>
          </a:p>
          <a:p>
            <a:r>
              <a:rPr lang="en-US" baseline="0" dirty="0" smtClean="0"/>
              <a:t>Without adequate upload and download speeds, some applications will not function well or not at all.</a:t>
            </a:r>
          </a:p>
          <a:p>
            <a:endParaRPr lang="en-US" baseline="0" dirty="0" smtClean="0"/>
          </a:p>
          <a:p>
            <a:r>
              <a:rPr lang="en-US" baseline="0" dirty="0" smtClean="0"/>
              <a:t>Please note that these FCC data are limited and many have been critical of these data, but in the absence of other data we know that this is where communities go to measure their upload/download speeds. </a:t>
            </a:r>
          </a:p>
          <a:p>
            <a:endParaRPr lang="en-US" baseline="0" dirty="0" smtClean="0"/>
          </a:p>
          <a:p>
            <a:r>
              <a:rPr lang="en-US" baseline="0" dirty="0" smtClean="0"/>
              <a:t>Time:  5 minutes</a:t>
            </a:r>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8</a:t>
            </a:fld>
            <a:endParaRPr lang="en-US" dirty="0"/>
          </a:p>
        </p:txBody>
      </p:sp>
    </p:spTree>
    <p:extLst>
      <p:ext uri="{BB962C8B-B14F-4D97-AF65-F5344CB8AC3E}">
        <p14:creationId xmlns:p14="http://schemas.microsoft.com/office/powerpoint/2010/main" val="1344468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Purdue Center</a:t>
            </a:r>
            <a:r>
              <a:rPr lang="en-US" baseline="0" dirty="0" smtClean="0"/>
              <a:t> for Regional Development at Purdue University has recently developed county level Digital Divide Index profiles.  These provide several key points of data related to e-Connectivity.  The index takes into account both the infrastructure availability as well as a number of socio-economic factors that tend to impact access, such as poverty and education.</a:t>
            </a:r>
          </a:p>
          <a:p>
            <a:endParaRPr lang="en-US" baseline="0" dirty="0" smtClean="0"/>
          </a:p>
          <a:p>
            <a:r>
              <a:rPr lang="en-US" baseline="0" dirty="0" smtClean="0"/>
              <a:t>According to their website:</a:t>
            </a:r>
          </a:p>
          <a:p>
            <a:r>
              <a:rPr lang="en-US" sz="1200" b="0" i="0" kern="1200" dirty="0" smtClean="0">
                <a:solidFill>
                  <a:schemeClr val="tx1"/>
                </a:solidFill>
                <a:effectLst/>
                <a:latin typeface="+mn-lt"/>
                <a:ea typeface="+mn-ea"/>
                <a:cs typeface="+mn-cs"/>
              </a:rPr>
              <a:t>“The Digital Divide Index or DDI ranges in value from 0 to 100, where 100 indicates the highest digital divide. It is composed of two scores, also ranging from 0 to 100: the infrastructure/adoption (INFA) score and the socioeconomic (SE) score.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INFA score groups four variables related to broadband infrastructure and adoption: (1) percentage of total 2010 population without access to fixed broadband of at least 25 Mbps download and 3 Mbps upload; (2) number of residential broadband connections with at least 10 Mbps download and 1 Mbps upload; (3) average maximum advertised download speeds; and (4) average maximum advertised upload speeds.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SE score groups four variables known to impact technology adoption: (1) percent population ages 65 and over; (2) percent population 25 and over with less than high school; (3) individual poverty rate; and (4) percent of noninstitutionalized civilian population with a disability. In other words, these variable indirectly measure adoption since they are potential predictors of lagging technology adoption.”</a:t>
            </a:r>
          </a:p>
          <a:p>
            <a:endParaRPr lang="en-US" dirty="0" smtClean="0"/>
          </a:p>
          <a:p>
            <a:endParaRPr lang="en-US" dirty="0" smtClean="0"/>
          </a:p>
          <a:p>
            <a:r>
              <a:rPr lang="en-US" baseline="0" dirty="0" smtClean="0"/>
              <a:t>Time:  5 minutes</a:t>
            </a:r>
            <a:endParaRPr lang="en-US" dirty="0" smtClean="0"/>
          </a:p>
          <a:p>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9</a:t>
            </a:fld>
            <a:endParaRPr lang="en-US" dirty="0"/>
          </a:p>
        </p:txBody>
      </p:sp>
    </p:spTree>
    <p:extLst>
      <p:ext uri="{BB962C8B-B14F-4D97-AF65-F5344CB8AC3E}">
        <p14:creationId xmlns:p14="http://schemas.microsoft.com/office/powerpoint/2010/main" val="7160973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6" y="0"/>
            <a:ext cx="12186584" cy="6858000"/>
          </a:xfrm>
          <a:prstGeom prst="rect">
            <a:avLst/>
          </a:prstGeom>
        </p:spPr>
      </p:pic>
      <p:sp>
        <p:nvSpPr>
          <p:cNvPr id="2" name="Title 1"/>
          <p:cNvSpPr>
            <a:spLocks noGrp="1"/>
          </p:cNvSpPr>
          <p:nvPr>
            <p:ph type="ctrTitle" hasCustomPrompt="1"/>
          </p:nvPr>
        </p:nvSpPr>
        <p:spPr>
          <a:xfrm>
            <a:off x="196850" y="4717252"/>
            <a:ext cx="11798300" cy="1376363"/>
          </a:xfrm>
        </p:spPr>
        <p:txBody>
          <a:bodyPr anchor="b">
            <a:normAutofit/>
          </a:bodyPr>
          <a:lstStyle>
            <a:lvl1pPr algn="ctr">
              <a:defRPr sz="66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6102749"/>
            <a:ext cx="9144000" cy="5762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43" y="6336792"/>
            <a:ext cx="1123458" cy="361691"/>
          </a:xfrm>
          <a:prstGeom prst="rect">
            <a:avLst/>
          </a:prstGeom>
        </p:spPr>
      </p:pic>
      <p:sp>
        <p:nvSpPr>
          <p:cNvPr id="17" name="Rectangle 16"/>
          <p:cNvSpPr/>
          <p:nvPr/>
        </p:nvSpPr>
        <p:spPr>
          <a:xfrm>
            <a:off x="11366500" y="6270242"/>
            <a:ext cx="628650" cy="428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66500" y="6267858"/>
            <a:ext cx="628650" cy="430625"/>
          </a:xfrm>
          <a:prstGeom prst="rect">
            <a:avLst/>
          </a:prstGeom>
        </p:spPr>
      </p:pic>
      <p:sp>
        <p:nvSpPr>
          <p:cNvPr id="4" name="Rectangle 3"/>
          <p:cNvSpPr/>
          <p:nvPr/>
        </p:nvSpPr>
        <p:spPr>
          <a:xfrm>
            <a:off x="0" y="288324"/>
            <a:ext cx="12192000" cy="80730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8" name="Picture 7"/>
          <p:cNvPicPr/>
          <p:nvPr/>
        </p:nvPicPr>
        <p:blipFill>
          <a:blip r:embed="rId5" cstate="print">
            <a:extLst>
              <a:ext uri="{28A0092B-C50C-407E-A947-70E740481C1C}">
                <a14:useLocalDpi xmlns:a14="http://schemas.microsoft.com/office/drawing/2010/main" val="0"/>
              </a:ext>
            </a:extLst>
          </a:blip>
          <a:stretch>
            <a:fillRect/>
          </a:stretch>
        </p:blipFill>
        <p:spPr>
          <a:xfrm>
            <a:off x="1902941" y="230659"/>
            <a:ext cx="8180173" cy="874107"/>
          </a:xfrm>
          <a:prstGeom prst="rect">
            <a:avLst/>
          </a:prstGeom>
        </p:spPr>
      </p:pic>
    </p:spTree>
    <p:extLst>
      <p:ext uri="{BB962C8B-B14F-4D97-AF65-F5344CB8AC3E}">
        <p14:creationId xmlns:p14="http://schemas.microsoft.com/office/powerpoint/2010/main" val="3351993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4832"/>
            <a:ext cx="10515600" cy="39663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hasCustomPrompt="1"/>
          </p:nvPr>
        </p:nvSpPr>
        <p:spPr>
          <a:xfrm>
            <a:off x="838200" y="365124"/>
            <a:ext cx="10515600" cy="1325563"/>
          </a:xfrm>
        </p:spPr>
        <p:txBody>
          <a:bodyPr/>
          <a:lstStyle>
            <a:lvl1pPr>
              <a:defRPr>
                <a:solidFill>
                  <a:srgbClr val="00AEE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47300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85490"/>
            <a:ext cx="12192000" cy="2687020"/>
          </a:xfrm>
          <a:prstGeom prst="rect">
            <a:avLst/>
          </a:prstGeom>
        </p:spPr>
      </p:pic>
      <p:sp>
        <p:nvSpPr>
          <p:cNvPr id="2" name="Title 1"/>
          <p:cNvSpPr>
            <a:spLocks noGrp="1"/>
          </p:cNvSpPr>
          <p:nvPr>
            <p:ph type="title" hasCustomPrompt="1"/>
          </p:nvPr>
        </p:nvSpPr>
        <p:spPr>
          <a:xfrm>
            <a:off x="838200" y="2885382"/>
            <a:ext cx="10515600" cy="1054519"/>
          </a:xfrm>
        </p:spPr>
        <p:txBody>
          <a:bodyPr anchor="b"/>
          <a:lstStyle>
            <a:lvl1pPr algn="ctr">
              <a:defRPr sz="6000">
                <a:solidFill>
                  <a:schemeClr val="tx1"/>
                </a:solidFill>
              </a:defRPr>
            </a:lvl1pPr>
          </a:lstStyle>
          <a:p>
            <a:r>
              <a:rPr lang="en-US" dirty="0" smtClean="0"/>
              <a:t>Click To Edit Master Title Style</a:t>
            </a:r>
            <a:endParaRPr lang="en-US" dirty="0"/>
          </a:p>
        </p:txBody>
      </p:sp>
      <p:sp>
        <p:nvSpPr>
          <p:cNvPr id="7" name="Rectangle 6"/>
          <p:cNvSpPr/>
          <p:nvPr/>
        </p:nvSpPr>
        <p:spPr>
          <a:xfrm>
            <a:off x="0" y="4771558"/>
            <a:ext cx="12192000" cy="9144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83" y="6242469"/>
            <a:ext cx="1383317" cy="4453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8486" y="6127985"/>
            <a:ext cx="817278" cy="559835"/>
          </a:xfrm>
          <a:prstGeom prst="rect">
            <a:avLst/>
          </a:prstGeom>
        </p:spPr>
      </p:pic>
      <p:sp>
        <p:nvSpPr>
          <p:cNvPr id="12" name="Rectangle 11"/>
          <p:cNvSpPr/>
          <p:nvPr/>
        </p:nvSpPr>
        <p:spPr>
          <a:xfrm>
            <a:off x="0" y="2058487"/>
            <a:ext cx="12192000" cy="9144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p:nvPr/>
        </p:nvPicPr>
        <p:blipFill>
          <a:blip r:embed="rId5" cstate="print">
            <a:extLst>
              <a:ext uri="{28A0092B-C50C-407E-A947-70E740481C1C}">
                <a14:useLocalDpi xmlns:a14="http://schemas.microsoft.com/office/drawing/2010/main" val="0"/>
              </a:ext>
            </a:extLst>
          </a:blip>
          <a:stretch>
            <a:fillRect/>
          </a:stretch>
        </p:blipFill>
        <p:spPr>
          <a:xfrm>
            <a:off x="5165124" y="6079040"/>
            <a:ext cx="6556161" cy="657723"/>
          </a:xfrm>
          <a:prstGeom prst="rect">
            <a:avLst/>
          </a:prstGeom>
        </p:spPr>
      </p:pic>
    </p:spTree>
    <p:extLst>
      <p:ext uri="{BB962C8B-B14F-4D97-AF65-F5344CB8AC3E}">
        <p14:creationId xmlns:p14="http://schemas.microsoft.com/office/powerpoint/2010/main" val="1007825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3902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3902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57782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235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235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0630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625166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540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ontact Slide">
    <p:spTree>
      <p:nvGrpSpPr>
        <p:cNvPr id="1" name=""/>
        <p:cNvGrpSpPr/>
        <p:nvPr/>
      </p:nvGrpSpPr>
      <p:grpSpPr>
        <a:xfrm>
          <a:off x="0" y="0"/>
          <a:ext cx="0" cy="0"/>
          <a:chOff x="0" y="0"/>
          <a:chExt cx="0" cy="0"/>
        </a:xfrm>
      </p:grpSpPr>
      <p:sp>
        <p:nvSpPr>
          <p:cNvPr id="2" name="Title 1"/>
          <p:cNvSpPr>
            <a:spLocks noGrp="1"/>
          </p:cNvSpPr>
          <p:nvPr>
            <p:ph type="ctrTitle"/>
          </p:nvPr>
        </p:nvSpPr>
        <p:spPr>
          <a:xfrm>
            <a:off x="784529" y="1154447"/>
            <a:ext cx="5066923" cy="2387600"/>
          </a:xfrm>
        </p:spPr>
        <p:txBody>
          <a:bodyPr anchor="t">
            <a:normAutofit/>
          </a:bodyPr>
          <a:lstStyle>
            <a:lvl1pPr algn="ctr">
              <a:defRPr sz="1400" b="0" cap="none" spc="0" baseline="0">
                <a:ln w="0"/>
                <a:solidFill>
                  <a:schemeClr val="tx1"/>
                </a:solidFill>
                <a:effectLst>
                  <a:outerShdw blurRad="38100" dist="19050" dir="2700000" algn="tl" rotWithShape="0">
                    <a:schemeClr val="dk1">
                      <a:alpha val="40000"/>
                    </a:schemeClr>
                  </a:outerShdw>
                </a:effectLst>
                <a:latin typeface="Coolvetica Rg" panose="020B06030306020200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784529" y="3671209"/>
            <a:ext cx="5066923" cy="1655762"/>
          </a:xfrm>
        </p:spPr>
        <p:txBody>
          <a:bodyPr/>
          <a:lstStyle>
            <a:lvl1pPr marL="0" indent="0" algn="ctr">
              <a:buNone/>
              <a:defRPr sz="1800" b="0" cap="none" spc="0">
                <a:ln w="0"/>
                <a:solidFill>
                  <a:schemeClr val="tx1"/>
                </a:solidFill>
                <a:effectLst/>
                <a:latin typeface="Coolvetica Rg" panose="020B06030306020200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smtClean="0"/>
          </a:p>
        </p:txBody>
      </p:sp>
    </p:spTree>
    <p:extLst>
      <p:ext uri="{BB962C8B-B14F-4D97-AF65-F5344CB8AC3E}">
        <p14:creationId xmlns:p14="http://schemas.microsoft.com/office/powerpoint/2010/main" val="1748285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3508375"/>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883" y="6242469"/>
            <a:ext cx="1383317" cy="445351"/>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38486" y="6127985"/>
            <a:ext cx="817278" cy="559835"/>
          </a:xfrm>
          <a:prstGeom prst="rect">
            <a:avLst/>
          </a:prstGeom>
        </p:spPr>
      </p:pic>
      <p:sp>
        <p:nvSpPr>
          <p:cNvPr id="10" name="Oval 9"/>
          <p:cNvSpPr/>
          <p:nvPr/>
        </p:nvSpPr>
        <p:spPr>
          <a:xfrm>
            <a:off x="53215" y="230980"/>
            <a:ext cx="1569969" cy="1599407"/>
          </a:xfrm>
          <a:prstGeom prst="ellipse">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pic>
        <p:nvPicPr>
          <p:cNvPr id="11" name="Picture 10"/>
          <p:cNvPicPr/>
          <p:nvPr/>
        </p:nvPicPr>
        <p:blipFill>
          <a:blip r:embed="rId12" cstate="print">
            <a:extLst>
              <a:ext uri="{28A0092B-C50C-407E-A947-70E740481C1C}">
                <a14:useLocalDpi xmlns:a14="http://schemas.microsoft.com/office/drawing/2010/main" val="0"/>
              </a:ext>
            </a:extLst>
          </a:blip>
          <a:stretch>
            <a:fillRect/>
          </a:stretch>
        </p:blipFill>
        <p:spPr>
          <a:xfrm>
            <a:off x="5255741" y="6030097"/>
            <a:ext cx="6556161" cy="657723"/>
          </a:xfrm>
          <a:prstGeom prst="rect">
            <a:avLst/>
          </a:prstGeom>
        </p:spPr>
      </p:pic>
    </p:spTree>
    <p:extLst>
      <p:ext uri="{BB962C8B-B14F-4D97-AF65-F5344CB8AC3E}">
        <p14:creationId xmlns:p14="http://schemas.microsoft.com/office/powerpoint/2010/main" val="15529622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4400" kern="1200">
          <a:solidFill>
            <a:srgbClr val="00AEEF"/>
          </a:solidFill>
          <a:latin typeface="Avenir LT Std 65 Medium" panose="020B0603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LT Std 45 Book" panose="020B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LT Std 45 Book" panose="020B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LT Std 45 Book" panose="020B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LT Std 45 Book" panose="020B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LT Std 45 Book" panose="020B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factfinder.census.gov/faces/tableservices/jsf/pages/productview.xhtml?src=bkmk"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bea.gov/data/gdp/gdp-county"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uspto.gov/web/offices/ac/ido/oeip/taf/countyall/index.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hyperlink" Target="https://www.sbir.gov/sbirsearch/firm/al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ncsesdata.nsf.gov/herd/2017/"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data.bls.gov/PDQWeb/en"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statsamerica.org/ii2/"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factfinder.census.gov/"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bea.gov/data/gdp/gdp-county"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nass.usda.gov/Quick_Stats/CDQT/chapter/2/table/45"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broadbandmap.fcc.gov/#/"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pcrd.purdue.edu/signature-programs/digital-divide-index.php"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Telling Your Story</a:t>
            </a:r>
            <a:endParaRPr lang="en-US" dirty="0"/>
          </a:p>
        </p:txBody>
      </p:sp>
      <p:sp>
        <p:nvSpPr>
          <p:cNvPr id="5" name="Subtitle 4"/>
          <p:cNvSpPr>
            <a:spLocks noGrp="1"/>
          </p:cNvSpPr>
          <p:nvPr>
            <p:ph type="subTitle" idx="1"/>
          </p:nvPr>
        </p:nvSpPr>
        <p:spPr/>
        <p:txBody>
          <a:bodyPr/>
          <a:lstStyle/>
          <a:p>
            <a:r>
              <a:rPr lang="en-US" dirty="0" smtClean="0"/>
              <a:t>Using Data to Communicate Needs</a:t>
            </a:r>
            <a:endParaRPr lang="en-US" dirty="0"/>
          </a:p>
        </p:txBody>
      </p:sp>
    </p:spTree>
    <p:extLst>
      <p:ext uri="{BB962C8B-B14F-4D97-AF65-F5344CB8AC3E}">
        <p14:creationId xmlns:p14="http://schemas.microsoft.com/office/powerpoint/2010/main" val="445022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Telling Your Story</a:t>
            </a:r>
            <a:endParaRPr lang="en-US" dirty="0"/>
          </a:p>
        </p:txBody>
      </p:sp>
      <p:sp>
        <p:nvSpPr>
          <p:cNvPr id="5" name="Subtitle 4"/>
          <p:cNvSpPr>
            <a:spLocks noGrp="1"/>
          </p:cNvSpPr>
          <p:nvPr>
            <p:ph type="subTitle" idx="1"/>
          </p:nvPr>
        </p:nvSpPr>
        <p:spPr/>
        <p:txBody>
          <a:bodyPr/>
          <a:lstStyle/>
          <a:p>
            <a:r>
              <a:rPr lang="en-US" dirty="0" smtClean="0"/>
              <a:t>Using Data to Communicate Needs</a:t>
            </a:r>
            <a:endParaRPr lang="en-US" dirty="0"/>
          </a:p>
        </p:txBody>
      </p:sp>
    </p:spTree>
    <p:extLst>
      <p:ext uri="{BB962C8B-B14F-4D97-AF65-F5344CB8AC3E}">
        <p14:creationId xmlns:p14="http://schemas.microsoft.com/office/powerpoint/2010/main" val="283728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48888" y="1510145"/>
            <a:ext cx="6666062" cy="4822428"/>
          </a:xfrm>
        </p:spPr>
        <p:txBody>
          <a:bodyPr>
            <a:normAutofit fontScale="92500" lnSpcReduction="10000"/>
          </a:bodyPr>
          <a:lstStyle/>
          <a:p>
            <a:r>
              <a:rPr lang="en-US" dirty="0" smtClean="0"/>
              <a:t>Population with Higher Education Degrees</a:t>
            </a:r>
          </a:p>
          <a:p>
            <a:r>
              <a:rPr lang="en-US" dirty="0" smtClean="0"/>
              <a:t>Worker Productivity</a:t>
            </a:r>
          </a:p>
          <a:p>
            <a:r>
              <a:rPr lang="en-US" dirty="0" smtClean="0"/>
              <a:t>Patents</a:t>
            </a:r>
          </a:p>
          <a:p>
            <a:r>
              <a:rPr lang="en-US" dirty="0"/>
              <a:t>Small Business Innovation Research Program </a:t>
            </a:r>
            <a:r>
              <a:rPr lang="en-US" dirty="0" smtClean="0"/>
              <a:t>Awards</a:t>
            </a:r>
          </a:p>
          <a:p>
            <a:r>
              <a:rPr lang="en-US" dirty="0"/>
              <a:t>Higher Education R&amp;D Headcount and Expenditures </a:t>
            </a:r>
            <a:endParaRPr lang="en-US" dirty="0" smtClean="0"/>
          </a:p>
          <a:p>
            <a:r>
              <a:rPr lang="en-US" dirty="0" smtClean="0"/>
              <a:t>STEM Occupations</a:t>
            </a:r>
          </a:p>
          <a:p>
            <a:r>
              <a:rPr lang="en-US" dirty="0" smtClean="0"/>
              <a:t>Employment with High Tech Industries</a:t>
            </a:r>
          </a:p>
          <a:p>
            <a:r>
              <a:rPr lang="en-US" dirty="0" smtClean="0"/>
              <a:t>Innovation Index</a:t>
            </a:r>
            <a:endParaRPr lang="en-US" dirty="0"/>
          </a:p>
        </p:txBody>
      </p:sp>
      <p:sp>
        <p:nvSpPr>
          <p:cNvPr id="3" name="Title 2"/>
          <p:cNvSpPr>
            <a:spLocks noGrp="1"/>
          </p:cNvSpPr>
          <p:nvPr>
            <p:ph type="title"/>
          </p:nvPr>
        </p:nvSpPr>
        <p:spPr/>
        <p:txBody>
          <a:bodyPr/>
          <a:lstStyle/>
          <a:p>
            <a:r>
              <a:rPr lang="en-US" dirty="0" smtClean="0"/>
              <a:t>Types of Data to Help Tell Your Story</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484" y="2272937"/>
            <a:ext cx="4473903" cy="2516691"/>
          </a:xfrm>
          <a:prstGeom prst="rect">
            <a:avLst/>
          </a:prstGeom>
        </p:spPr>
      </p:pic>
    </p:spTree>
    <p:extLst>
      <p:ext uri="{BB962C8B-B14F-4D97-AF65-F5344CB8AC3E}">
        <p14:creationId xmlns:p14="http://schemas.microsoft.com/office/powerpoint/2010/main" val="754142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r>
              <a:rPr lang="en-US" altLang="en-US" dirty="0" smtClean="0"/>
              <a:t>Percent of Population with Higher </a:t>
            </a:r>
            <a:r>
              <a:rPr lang="en-US" altLang="en-US" dirty="0"/>
              <a:t>E</a:t>
            </a:r>
            <a:r>
              <a:rPr lang="en-US" altLang="en-US" dirty="0" smtClean="0"/>
              <a:t>ducation </a:t>
            </a:r>
            <a:r>
              <a:rPr lang="en-US" altLang="en-US" dirty="0"/>
              <a:t>D</a:t>
            </a:r>
            <a:r>
              <a:rPr lang="en-US" altLang="en-US" dirty="0" smtClean="0"/>
              <a:t>egree</a:t>
            </a:r>
            <a:endParaRPr lang="en-US" altLang="en-US" dirty="0"/>
          </a:p>
        </p:txBody>
      </p:sp>
      <p:graphicFrame>
        <p:nvGraphicFramePr>
          <p:cNvPr id="2" name="Table 1"/>
          <p:cNvGraphicFramePr>
            <a:graphicFrameLocks noGrp="1"/>
          </p:cNvGraphicFramePr>
          <p:nvPr>
            <p:extLst/>
          </p:nvPr>
        </p:nvGraphicFramePr>
        <p:xfrm>
          <a:off x="1482435" y="1791829"/>
          <a:ext cx="10015803" cy="3325544"/>
        </p:xfrm>
        <a:graphic>
          <a:graphicData uri="http://schemas.openxmlformats.org/drawingml/2006/table">
            <a:tbl>
              <a:tblPr firstRow="1" firstCol="1" bandRow="1">
                <a:tableStyleId>{21E4AEA4-8DFA-4A89-87EB-49C32662AFE0}</a:tableStyleId>
              </a:tblPr>
              <a:tblGrid>
                <a:gridCol w="1458658">
                  <a:extLst>
                    <a:ext uri="{9D8B030D-6E8A-4147-A177-3AD203B41FA5}">
                      <a16:colId xmlns:a16="http://schemas.microsoft.com/office/drawing/2014/main" val="20000"/>
                    </a:ext>
                  </a:extLst>
                </a:gridCol>
                <a:gridCol w="1473958">
                  <a:extLst>
                    <a:ext uri="{9D8B030D-6E8A-4147-A177-3AD203B41FA5}">
                      <a16:colId xmlns:a16="http://schemas.microsoft.com/office/drawing/2014/main" val="20001"/>
                    </a:ext>
                  </a:extLst>
                </a:gridCol>
                <a:gridCol w="2340591">
                  <a:extLst>
                    <a:ext uri="{9D8B030D-6E8A-4147-A177-3AD203B41FA5}">
                      <a16:colId xmlns:a16="http://schemas.microsoft.com/office/drawing/2014/main" val="20002"/>
                    </a:ext>
                  </a:extLst>
                </a:gridCol>
                <a:gridCol w="2108579">
                  <a:extLst>
                    <a:ext uri="{9D8B030D-6E8A-4147-A177-3AD203B41FA5}">
                      <a16:colId xmlns:a16="http://schemas.microsoft.com/office/drawing/2014/main" val="20003"/>
                    </a:ext>
                  </a:extLst>
                </a:gridCol>
                <a:gridCol w="2634017">
                  <a:extLst>
                    <a:ext uri="{9D8B030D-6E8A-4147-A177-3AD203B41FA5}">
                      <a16:colId xmlns:a16="http://schemas.microsoft.com/office/drawing/2014/main" val="20004"/>
                    </a:ext>
                  </a:extLst>
                </a:gridCol>
              </a:tblGrid>
              <a:tr h="1865771">
                <a:tc>
                  <a:txBody>
                    <a:bodyPr/>
                    <a:lstStyle/>
                    <a:p>
                      <a:pPr marL="0" marR="0">
                        <a:lnSpc>
                          <a:spcPct val="107000"/>
                        </a:lnSpc>
                        <a:spcBef>
                          <a:spcPts val="0"/>
                        </a:spcBef>
                        <a:spcAft>
                          <a:spcPts val="0"/>
                        </a:spcAft>
                      </a:pPr>
                      <a:r>
                        <a:rPr lang="en-US" sz="2000" dirty="0">
                          <a:solidFill>
                            <a:sysClr val="windowText" lastClr="000000"/>
                          </a:solidFill>
                          <a:effectLst/>
                          <a:latin typeface="Avenir LT Std 45 Book" panose="020B0502020203020204" pitchFamily="34" charset="0"/>
                        </a:rPr>
                        <a:t> </a:t>
                      </a:r>
                      <a:endParaRPr lang="en-US" sz="2800" dirty="0">
                        <a:solidFill>
                          <a:sysClr val="windowText" lastClr="000000"/>
                        </a:solidFill>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2000" dirty="0">
                          <a:solidFill>
                            <a:sysClr val="windowText" lastClr="000000"/>
                          </a:solidFill>
                          <a:effectLst/>
                          <a:latin typeface="Avenir LT Std 45 Book" panose="020B0502020203020204" pitchFamily="34" charset="0"/>
                        </a:rPr>
                        <a:t>Total population 25 years old +</a:t>
                      </a:r>
                      <a:endParaRPr lang="en-US" sz="2800" dirty="0">
                        <a:solidFill>
                          <a:sysClr val="windowText" lastClr="000000"/>
                        </a:solidFill>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2000" dirty="0">
                          <a:solidFill>
                            <a:sysClr val="windowText" lastClr="000000"/>
                          </a:solidFill>
                          <a:effectLst/>
                          <a:latin typeface="Avenir LT Std 45 Book" panose="020B0502020203020204" pitchFamily="34" charset="0"/>
                        </a:rPr>
                        <a:t>Number of individuals with Bachelor’s Degree (25 years +)</a:t>
                      </a:r>
                      <a:endParaRPr lang="en-US" sz="2800" dirty="0">
                        <a:solidFill>
                          <a:sysClr val="windowText" lastClr="000000"/>
                        </a:solidFill>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2000" dirty="0">
                          <a:solidFill>
                            <a:sysClr val="windowText" lastClr="000000"/>
                          </a:solidFill>
                          <a:effectLst/>
                          <a:latin typeface="Avenir LT Std 45 Book" panose="020B0502020203020204" pitchFamily="34" charset="0"/>
                        </a:rPr>
                        <a:t>Number of individuals with Graduate Degree</a:t>
                      </a:r>
                      <a:endParaRPr lang="en-US" sz="2800" dirty="0">
                        <a:solidFill>
                          <a:sysClr val="windowText" lastClr="000000"/>
                        </a:solidFill>
                        <a:effectLst/>
                        <a:latin typeface="Avenir LT Std 45 Book" panose="020B0502020203020204" pitchFamily="34" charset="0"/>
                      </a:endParaRPr>
                    </a:p>
                    <a:p>
                      <a:pPr marL="0" marR="0" algn="ctr">
                        <a:lnSpc>
                          <a:spcPct val="107000"/>
                        </a:lnSpc>
                        <a:spcBef>
                          <a:spcPts val="0"/>
                        </a:spcBef>
                        <a:spcAft>
                          <a:spcPts val="0"/>
                        </a:spcAft>
                      </a:pPr>
                      <a:r>
                        <a:rPr lang="en-US" sz="2000" dirty="0">
                          <a:solidFill>
                            <a:sysClr val="windowText" lastClr="000000"/>
                          </a:solidFill>
                          <a:effectLst/>
                          <a:latin typeface="Avenir LT Std 45 Book" panose="020B0502020203020204" pitchFamily="34" charset="0"/>
                        </a:rPr>
                        <a:t>(25 years +)</a:t>
                      </a:r>
                      <a:endParaRPr lang="en-US" sz="2800" dirty="0">
                        <a:solidFill>
                          <a:sysClr val="windowText" lastClr="000000"/>
                        </a:solidFill>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2000" dirty="0">
                          <a:solidFill>
                            <a:sysClr val="windowText" lastClr="000000"/>
                          </a:solidFill>
                          <a:effectLst/>
                          <a:latin typeface="Avenir LT Std 45 Book" panose="020B0502020203020204" pitchFamily="34" charset="0"/>
                        </a:rPr>
                        <a:t>Percentage of population with at least Bachelor’s degree (25 years +)</a:t>
                      </a:r>
                      <a:endParaRPr lang="en-US" sz="2800" dirty="0">
                        <a:solidFill>
                          <a:sysClr val="windowText" lastClr="000000"/>
                        </a:solidFill>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10000"/>
                  </a:ext>
                </a:extLst>
              </a:tr>
              <a:tr h="794862">
                <a:tc>
                  <a:txBody>
                    <a:bodyPr/>
                    <a:lstStyle/>
                    <a:p>
                      <a:pPr marL="0" marR="0">
                        <a:lnSpc>
                          <a:spcPct val="107000"/>
                        </a:lnSpc>
                        <a:spcBef>
                          <a:spcPts val="0"/>
                        </a:spcBef>
                        <a:spcAft>
                          <a:spcPts val="0"/>
                        </a:spcAft>
                      </a:pPr>
                      <a:r>
                        <a:rPr lang="en-US" sz="2000">
                          <a:solidFill>
                            <a:sysClr val="windowText" lastClr="000000"/>
                          </a:solidFill>
                          <a:effectLst/>
                          <a:latin typeface="Avenir LT Std 45 Book" panose="020B0502020203020204" pitchFamily="34" charset="0"/>
                        </a:rPr>
                        <a:t>Bourbon County</a:t>
                      </a:r>
                      <a:endParaRPr lang="en-US" sz="2800">
                        <a:solidFill>
                          <a:sysClr val="windowText" lastClr="000000"/>
                        </a:solidFill>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000" dirty="0" smtClean="0">
                          <a:effectLst/>
                          <a:latin typeface="Avenir LT Std 45 Book" panose="020B0502020203020204" pitchFamily="34" charset="0"/>
                        </a:rPr>
                        <a:t>13,912</a:t>
                      </a:r>
                      <a:endParaRPr lang="en-US" sz="2800" dirty="0" smtClean="0">
                        <a:solidFill>
                          <a:schemeClr val="tx1"/>
                        </a:solidFill>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latin typeface="Avenir LT Std 45 Book" panose="020B0502020203020204" pitchFamily="34" charset="0"/>
                        </a:rPr>
                        <a:t>1,712 ± 273</a:t>
                      </a:r>
                      <a:endParaRPr lang="en-US" sz="28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latin typeface="Avenir LT Std 45 Book" panose="020B0502020203020204" pitchFamily="34" charset="0"/>
                        </a:rPr>
                        <a:t>926 ± 183</a:t>
                      </a:r>
                      <a:endParaRPr lang="en-US" sz="28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latin typeface="Avenir LT Std 45 Book" panose="020B0502020203020204" pitchFamily="34" charset="0"/>
                        </a:rPr>
                        <a:t>18.9%</a:t>
                      </a:r>
                      <a:endParaRPr lang="en-US" sz="28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664911">
                <a:tc>
                  <a:txBody>
                    <a:bodyPr/>
                    <a:lstStyle/>
                    <a:p>
                      <a:pPr marL="0" marR="0">
                        <a:lnSpc>
                          <a:spcPct val="107000"/>
                        </a:lnSpc>
                        <a:spcBef>
                          <a:spcPts val="0"/>
                        </a:spcBef>
                        <a:spcAft>
                          <a:spcPts val="0"/>
                        </a:spcAft>
                      </a:pPr>
                      <a:r>
                        <a:rPr lang="en-US" sz="2000" dirty="0">
                          <a:solidFill>
                            <a:sysClr val="windowText" lastClr="000000"/>
                          </a:solidFill>
                          <a:effectLst/>
                          <a:latin typeface="Avenir LT Std 45 Book" panose="020B0502020203020204" pitchFamily="34" charset="0"/>
                        </a:rPr>
                        <a:t>Kentucky</a:t>
                      </a:r>
                      <a:endParaRPr lang="en-US" sz="2800" dirty="0">
                        <a:solidFill>
                          <a:sysClr val="windowText" lastClr="000000"/>
                        </a:solidFill>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000" dirty="0" smtClean="0">
                          <a:effectLst/>
                          <a:latin typeface="Avenir LT Std 45 Book" panose="020B0502020203020204" pitchFamily="34" charset="0"/>
                        </a:rPr>
                        <a:t>2,986,199</a:t>
                      </a:r>
                      <a:endParaRPr lang="en-US" sz="2800" dirty="0" smtClean="0">
                        <a:solidFill>
                          <a:schemeClr val="tx1"/>
                        </a:solidFill>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latin typeface="Avenir LT Std 45 Book" panose="020B0502020203020204" pitchFamily="34" charset="0"/>
                        </a:rPr>
                        <a:t>406,916 ± 4,801</a:t>
                      </a:r>
                      <a:endParaRPr lang="en-US" sz="280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latin typeface="Avenir LT Std 45 Book" panose="020B0502020203020204" pitchFamily="34" charset="0"/>
                        </a:rPr>
                        <a:t>285,652 ± 4,379</a:t>
                      </a:r>
                      <a:endParaRPr lang="en-US" sz="28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latin typeface="Avenir LT Std 45 Book" panose="020B0502020203020204" pitchFamily="34" charset="0"/>
                        </a:rPr>
                        <a:t>23.2%</a:t>
                      </a:r>
                      <a:endParaRPr lang="en-US" sz="28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bl>
          </a:graphicData>
        </a:graphic>
      </p:graphicFrame>
      <p:sp>
        <p:nvSpPr>
          <p:cNvPr id="4" name="Rectangle 1"/>
          <p:cNvSpPr>
            <a:spLocks noChangeArrowheads="1"/>
          </p:cNvSpPr>
          <p:nvPr/>
        </p:nvSpPr>
        <p:spPr bwMode="auto">
          <a:xfrm>
            <a:off x="121343" y="5490436"/>
            <a:ext cx="82246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venir LT Std 45 Book" panose="020B0502020203020204" pitchFamily="34" charset="0"/>
                <a:ea typeface="Calibri" panose="020F0502020204030204" pitchFamily="34" charset="0"/>
                <a:cs typeface="Times New Roman" panose="02020603050405020304" pitchFamily="18" charset="0"/>
              </a:rPr>
              <a:t>Source: </a:t>
            </a:r>
            <a:r>
              <a:rPr kumimoji="0" lang="en-US" altLang="en-US" sz="1600" b="0" i="0" strike="noStrike" cap="none" normalizeH="0" baseline="0" dirty="0" smtClean="0">
                <a:ln>
                  <a:noFill/>
                </a:ln>
                <a:solidFill>
                  <a:schemeClr val="tx1"/>
                </a:solidFill>
                <a:effectLst/>
                <a:latin typeface="Avenir LT Std 45 Book" panose="020B0502020203020204" pitchFamily="34" charset="0"/>
                <a:ea typeface="Calibri" panose="020F0502020204030204" pitchFamily="34" charset="0"/>
                <a:cs typeface="Times New Roman" panose="02020603050405020304" pitchFamily="18" charset="0"/>
              </a:rPr>
              <a:t>S1501 from American Community Survey</a:t>
            </a:r>
          </a:p>
          <a:p>
            <a:pPr lvl="0" eaLnBrk="0" fontAlgn="base" hangingPunct="0">
              <a:spcBef>
                <a:spcPct val="0"/>
              </a:spcBef>
              <a:spcAft>
                <a:spcPct val="0"/>
              </a:spcAft>
            </a:pPr>
            <a:r>
              <a:rPr lang="en-US" sz="1600" u="sng" dirty="0">
                <a:latin typeface="Avenir LT Std 45 Book" panose="020B0502020203020204" pitchFamily="34" charset="0"/>
                <a:hlinkClick r:id="rId3"/>
              </a:rPr>
              <a:t>https://factfinder.census.gov/faces/tableservices/jsf/pages/productview.xhtml?src=bkmk</a:t>
            </a:r>
            <a:endParaRPr kumimoji="0" lang="en-US" altLang="en-US" sz="1600" b="0" i="0" strike="noStrike" cap="none" normalizeH="0" baseline="0" dirty="0" smtClean="0">
              <a:ln>
                <a:noFill/>
              </a:ln>
              <a:solidFill>
                <a:srgbClr val="FF0000"/>
              </a:solidFill>
              <a:effectLst/>
              <a:latin typeface="Avenir LT Std 45 Book" panose="020B0502020203020204" pitchFamily="34" charset="0"/>
            </a:endParaRPr>
          </a:p>
        </p:txBody>
      </p:sp>
    </p:spTree>
    <p:extLst>
      <p:ext uri="{BB962C8B-B14F-4D97-AF65-F5344CB8AC3E}">
        <p14:creationId xmlns:p14="http://schemas.microsoft.com/office/powerpoint/2010/main" val="1200176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Worker Productivity 2015</a:t>
            </a:r>
            <a:endParaRPr lang="en-US" dirty="0"/>
          </a:p>
        </p:txBody>
      </p:sp>
      <p:graphicFrame>
        <p:nvGraphicFramePr>
          <p:cNvPr id="5" name="Chart 4"/>
          <p:cNvGraphicFramePr/>
          <p:nvPr>
            <p:extLst/>
          </p:nvPr>
        </p:nvGraphicFramePr>
        <p:xfrm>
          <a:off x="2907373" y="1540391"/>
          <a:ext cx="4431141" cy="355187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000557" y="5111409"/>
            <a:ext cx="10776284" cy="584775"/>
          </a:xfrm>
          <a:prstGeom prst="rect">
            <a:avLst/>
          </a:prstGeom>
          <a:noFill/>
        </p:spPr>
        <p:txBody>
          <a:bodyPr wrap="square" rtlCol="0">
            <a:spAutoFit/>
          </a:bodyPr>
          <a:lstStyle/>
          <a:p>
            <a:pPr lvl="0" eaLnBrk="0" fontAlgn="base" hangingPunct="0">
              <a:spcBef>
                <a:spcPct val="0"/>
              </a:spcBef>
              <a:spcAft>
                <a:spcPct val="0"/>
              </a:spcAft>
            </a:pPr>
            <a:r>
              <a:rPr lang="en-US" altLang="en-US" sz="1600" dirty="0" smtClean="0">
                <a:latin typeface="Avenir LT Std 45 Book" panose="020B0502020203020204" pitchFamily="34" charset="0"/>
                <a:ea typeface="Calibri" panose="020F0502020204030204" pitchFamily="34" charset="0"/>
                <a:cs typeface="Times New Roman" panose="02020603050405020304" pitchFamily="18" charset="0"/>
              </a:rPr>
              <a:t>Gross Domestic Product (GDP) </a:t>
            </a:r>
            <a:r>
              <a:rPr lang="en-US" altLang="en-US" sz="1600" dirty="0">
                <a:latin typeface="Avenir LT Std 45 Book" panose="020B0502020203020204" pitchFamily="34" charset="0"/>
                <a:ea typeface="Calibri" panose="020F0502020204030204" pitchFamily="34" charset="0"/>
                <a:cs typeface="Times New Roman" panose="02020603050405020304" pitchFamily="18" charset="0"/>
              </a:rPr>
              <a:t>output and number of personnel data available at: </a:t>
            </a:r>
            <a:r>
              <a:rPr lang="en-US" altLang="en-US" sz="1600" dirty="0">
                <a:latin typeface="Avenir LT Std 45 Book" panose="020B0502020203020204" pitchFamily="34" charset="0"/>
                <a:ea typeface="Calibri" panose="020F0502020204030204" pitchFamily="34" charset="0"/>
                <a:cs typeface="Times New Roman" panose="02020603050405020304" pitchFamily="18" charset="0"/>
                <a:hlinkClick r:id="rId4"/>
              </a:rPr>
              <a:t>https://</a:t>
            </a:r>
            <a:r>
              <a:rPr lang="en-US" altLang="en-US" sz="1600" dirty="0" smtClean="0">
                <a:latin typeface="Avenir LT Std 45 Book" panose="020B0502020203020204" pitchFamily="34" charset="0"/>
                <a:ea typeface="Calibri" panose="020F0502020204030204" pitchFamily="34" charset="0"/>
                <a:cs typeface="Times New Roman" panose="02020603050405020304" pitchFamily="18" charset="0"/>
                <a:hlinkClick r:id="rId4"/>
              </a:rPr>
              <a:t>www.bea.gov/data/gdp/gdp-county</a:t>
            </a:r>
            <a:endParaRPr lang="en-US" altLang="en-US" sz="1600" dirty="0">
              <a:latin typeface="Avenir LT Std 45 Book" panose="020B0502020203020204" pitchFamily="34" charset="0"/>
            </a:endParaRPr>
          </a:p>
        </p:txBody>
      </p:sp>
      <p:sp>
        <p:nvSpPr>
          <p:cNvPr id="2" name="TextBox 1"/>
          <p:cNvSpPr txBox="1"/>
          <p:nvPr/>
        </p:nvSpPr>
        <p:spPr>
          <a:xfrm>
            <a:off x="8071945" y="2002221"/>
            <a:ext cx="3704896" cy="2246769"/>
          </a:xfrm>
          <a:prstGeom prst="rect">
            <a:avLst/>
          </a:prstGeom>
          <a:noFill/>
        </p:spPr>
        <p:txBody>
          <a:bodyPr wrap="square" rtlCol="0">
            <a:spAutoFit/>
          </a:bodyPr>
          <a:lstStyle/>
          <a:p>
            <a:r>
              <a:rPr lang="en-US" altLang="en-US" sz="2000" dirty="0">
                <a:latin typeface="Avenir LT Std 45 Book" panose="020B0502020203020204" pitchFamily="34" charset="0"/>
                <a:ea typeface="Calibri" panose="020F0502020204030204" pitchFamily="34" charset="0"/>
                <a:cs typeface="Times New Roman" panose="02020603050405020304" pitchFamily="18" charset="0"/>
              </a:rPr>
              <a:t>Goods producing </a:t>
            </a:r>
            <a:r>
              <a:rPr lang="en-US" altLang="en-US" sz="2000" dirty="0" smtClean="0">
                <a:latin typeface="Avenir LT Std 45 Book" panose="020B0502020203020204" pitchFamily="34" charset="0"/>
                <a:ea typeface="Calibri" panose="020F0502020204030204" pitchFamily="34" charset="0"/>
                <a:cs typeface="Times New Roman" panose="02020603050405020304" pitchFamily="18" charset="0"/>
              </a:rPr>
              <a:t>includes:</a:t>
            </a:r>
          </a:p>
          <a:p>
            <a:pPr marL="285750" indent="-285750">
              <a:buFont typeface="Arial" panose="020B0604020202020204" pitchFamily="34" charset="0"/>
              <a:buChar char="•"/>
            </a:pPr>
            <a:r>
              <a:rPr lang="en-US" altLang="en-US" sz="2000" dirty="0" smtClean="0">
                <a:latin typeface="Avenir LT Std 45 Book" panose="020B0502020203020204" pitchFamily="34" charset="0"/>
                <a:ea typeface="Calibri" panose="020F0502020204030204" pitchFamily="34" charset="0"/>
                <a:cs typeface="Times New Roman" panose="02020603050405020304" pitchFamily="18" charset="0"/>
              </a:rPr>
              <a:t>Agriculture</a:t>
            </a:r>
          </a:p>
          <a:p>
            <a:pPr marL="285750" indent="-285750">
              <a:buFont typeface="Arial" panose="020B0604020202020204" pitchFamily="34" charset="0"/>
              <a:buChar char="•"/>
            </a:pPr>
            <a:r>
              <a:rPr lang="en-US" altLang="en-US" sz="2000" dirty="0" smtClean="0">
                <a:latin typeface="Avenir LT Std 45 Book" panose="020B0502020203020204" pitchFamily="34" charset="0"/>
                <a:ea typeface="Calibri" panose="020F0502020204030204" pitchFamily="34" charset="0"/>
                <a:cs typeface="Times New Roman" panose="02020603050405020304" pitchFamily="18" charset="0"/>
              </a:rPr>
              <a:t>Forestry</a:t>
            </a:r>
          </a:p>
          <a:p>
            <a:pPr marL="285750" indent="-285750">
              <a:buFont typeface="Arial" panose="020B0604020202020204" pitchFamily="34" charset="0"/>
              <a:buChar char="•"/>
            </a:pPr>
            <a:r>
              <a:rPr lang="en-US" altLang="en-US" sz="2000" dirty="0" smtClean="0">
                <a:latin typeface="Avenir LT Std 45 Book" panose="020B0502020203020204" pitchFamily="34" charset="0"/>
                <a:ea typeface="Calibri" panose="020F0502020204030204" pitchFamily="34" charset="0"/>
                <a:cs typeface="Times New Roman" panose="02020603050405020304" pitchFamily="18" charset="0"/>
              </a:rPr>
              <a:t>Mining</a:t>
            </a:r>
          </a:p>
          <a:p>
            <a:pPr marL="285750" indent="-285750">
              <a:buFont typeface="Arial" panose="020B0604020202020204" pitchFamily="34" charset="0"/>
              <a:buChar char="•"/>
            </a:pPr>
            <a:r>
              <a:rPr lang="en-US" altLang="en-US" sz="2000" dirty="0" smtClean="0">
                <a:latin typeface="Avenir LT Std 45 Book" panose="020B0502020203020204" pitchFamily="34" charset="0"/>
                <a:ea typeface="Calibri" panose="020F0502020204030204" pitchFamily="34" charset="0"/>
                <a:cs typeface="Times New Roman" panose="02020603050405020304" pitchFamily="18" charset="0"/>
              </a:rPr>
              <a:t>Construction</a:t>
            </a:r>
          </a:p>
          <a:p>
            <a:pPr marL="285750" indent="-285750">
              <a:buFont typeface="Arial" panose="020B0604020202020204" pitchFamily="34" charset="0"/>
              <a:buChar char="•"/>
            </a:pPr>
            <a:r>
              <a:rPr lang="en-US" altLang="en-US" sz="2000" dirty="0" smtClean="0">
                <a:latin typeface="Avenir LT Std 45 Book" panose="020B0502020203020204" pitchFamily="34" charset="0"/>
                <a:ea typeface="Calibri" panose="020F0502020204030204" pitchFamily="34" charset="0"/>
                <a:cs typeface="Times New Roman" panose="02020603050405020304" pitchFamily="18" charset="0"/>
              </a:rPr>
              <a:t>Manufacturing</a:t>
            </a:r>
            <a:endParaRPr lang="en-US" altLang="en-US" sz="2000" dirty="0">
              <a:latin typeface="Avenir LT Std 45 Book" panose="020B0502020203020204" pitchFamily="34" charset="0"/>
            </a:endParaRPr>
          </a:p>
          <a:p>
            <a:endParaRPr lang="en-US" sz="2000" dirty="0"/>
          </a:p>
        </p:txBody>
      </p:sp>
    </p:spTree>
    <p:extLst>
      <p:ext uri="{BB962C8B-B14F-4D97-AF65-F5344CB8AC3E}">
        <p14:creationId xmlns:p14="http://schemas.microsoft.com/office/powerpoint/2010/main" val="4098815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4"/>
            <a:ext cx="11252200" cy="1325563"/>
          </a:xfrm>
        </p:spPr>
        <p:txBody>
          <a:bodyPr>
            <a:normAutofit/>
          </a:bodyPr>
          <a:lstStyle/>
          <a:p>
            <a:r>
              <a:rPr lang="en-US" sz="3600" dirty="0" smtClean="0"/>
              <a:t>Patents, 2015</a:t>
            </a:r>
            <a:endParaRPr lang="en-US" sz="3600" dirty="0"/>
          </a:p>
        </p:txBody>
      </p:sp>
      <p:sp>
        <p:nvSpPr>
          <p:cNvPr id="11" name="Rectangle 1"/>
          <p:cNvSpPr>
            <a:spLocks noChangeArrowheads="1"/>
          </p:cNvSpPr>
          <p:nvPr/>
        </p:nvSpPr>
        <p:spPr bwMode="auto">
          <a:xfrm>
            <a:off x="0" y="5635053"/>
            <a:ext cx="85008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US" dirty="0">
                <a:latin typeface="Avenir LT Std 45 Book" panose="020B0502020203020204" pitchFamily="34" charset="0"/>
              </a:rPr>
              <a:t> Source: </a:t>
            </a:r>
            <a:r>
              <a:rPr lang="en-US" u="sng" dirty="0">
                <a:latin typeface="Avenir LT Std 45 Book" panose="020B0502020203020204" pitchFamily="34" charset="0"/>
                <a:hlinkClick r:id="rId3"/>
              </a:rPr>
              <a:t>https://www.uspto.gov/web/offices/ac/ido/oeip/taf/countyall/index.html</a:t>
            </a:r>
            <a:endParaRPr lang="en-US" dirty="0">
              <a:latin typeface="Avenir LT Std 45 Book" panose="020B0502020203020204" pitchFamily="34" charset="0"/>
            </a:endParaRPr>
          </a:p>
        </p:txBody>
      </p:sp>
      <p:sp>
        <p:nvSpPr>
          <p:cNvPr id="9" name="TextBox 8"/>
          <p:cNvSpPr txBox="1"/>
          <p:nvPr/>
        </p:nvSpPr>
        <p:spPr>
          <a:xfrm>
            <a:off x="855721" y="2973786"/>
            <a:ext cx="2559691" cy="400110"/>
          </a:xfrm>
          <a:prstGeom prst="rect">
            <a:avLst/>
          </a:prstGeom>
          <a:noFill/>
        </p:spPr>
        <p:txBody>
          <a:bodyPr wrap="square" rtlCol="0">
            <a:spAutoFit/>
          </a:bodyPr>
          <a:lstStyle/>
          <a:p>
            <a:pPr algn="ctr"/>
            <a:r>
              <a:rPr lang="en-US" sz="2000" dirty="0" smtClean="0">
                <a:latin typeface="Avenir LT Std 45 Book" panose="020B0502020203020204" pitchFamily="34" charset="0"/>
              </a:rPr>
              <a:t>Bourbon County</a:t>
            </a:r>
          </a:p>
        </p:txBody>
      </p:sp>
      <p:sp>
        <p:nvSpPr>
          <p:cNvPr id="10" name="TextBox 9"/>
          <p:cNvSpPr txBox="1"/>
          <p:nvPr/>
        </p:nvSpPr>
        <p:spPr>
          <a:xfrm>
            <a:off x="796887" y="4878381"/>
            <a:ext cx="2559691" cy="400110"/>
          </a:xfrm>
          <a:prstGeom prst="rect">
            <a:avLst/>
          </a:prstGeom>
          <a:noFill/>
        </p:spPr>
        <p:txBody>
          <a:bodyPr wrap="square" rtlCol="0">
            <a:spAutoFit/>
          </a:bodyPr>
          <a:lstStyle/>
          <a:p>
            <a:pPr algn="ctr"/>
            <a:r>
              <a:rPr lang="en-US" sz="2000" dirty="0" smtClean="0">
                <a:latin typeface="Avenir LT Std 45 Book" panose="020B0502020203020204" pitchFamily="34" charset="0"/>
              </a:rPr>
              <a:t>Kentucky</a:t>
            </a:r>
          </a:p>
        </p:txBody>
      </p:sp>
      <p:sp>
        <p:nvSpPr>
          <p:cNvPr id="12" name="TextBox 11"/>
          <p:cNvSpPr txBox="1"/>
          <p:nvPr/>
        </p:nvSpPr>
        <p:spPr>
          <a:xfrm>
            <a:off x="6906425" y="1761792"/>
            <a:ext cx="2559691" cy="1077218"/>
          </a:xfrm>
          <a:prstGeom prst="rect">
            <a:avLst/>
          </a:prstGeom>
          <a:noFill/>
        </p:spPr>
        <p:txBody>
          <a:bodyPr wrap="square" rtlCol="0">
            <a:spAutoFit/>
          </a:bodyPr>
          <a:lstStyle/>
          <a:p>
            <a:pPr algn="ctr"/>
            <a:r>
              <a:rPr lang="en-US" sz="3200" b="1" dirty="0" smtClean="0">
                <a:solidFill>
                  <a:schemeClr val="accent1"/>
                </a:solidFill>
                <a:latin typeface="Avenir LT Std 45 Book" panose="020B0502020203020204" pitchFamily="34" charset="0"/>
              </a:rPr>
              <a:t>1.3/1,000</a:t>
            </a:r>
          </a:p>
          <a:p>
            <a:pPr algn="ctr"/>
            <a:r>
              <a:rPr lang="en-US" sz="3200" b="1" dirty="0" smtClean="0">
                <a:solidFill>
                  <a:schemeClr val="accent1"/>
                </a:solidFill>
                <a:latin typeface="Avenir LT Std 45 Book" panose="020B0502020203020204" pitchFamily="34" charset="0"/>
              </a:rPr>
              <a:t>jobs</a:t>
            </a:r>
          </a:p>
        </p:txBody>
      </p:sp>
      <p:sp>
        <p:nvSpPr>
          <p:cNvPr id="13" name="TextBox 12"/>
          <p:cNvSpPr txBox="1"/>
          <p:nvPr/>
        </p:nvSpPr>
        <p:spPr>
          <a:xfrm>
            <a:off x="6906424" y="3942597"/>
            <a:ext cx="2559691" cy="1077218"/>
          </a:xfrm>
          <a:prstGeom prst="rect">
            <a:avLst/>
          </a:prstGeom>
          <a:noFill/>
        </p:spPr>
        <p:txBody>
          <a:bodyPr wrap="square" rtlCol="0">
            <a:spAutoFit/>
          </a:bodyPr>
          <a:lstStyle/>
          <a:p>
            <a:pPr algn="ctr"/>
            <a:r>
              <a:rPr lang="en-US" sz="3200" b="1" dirty="0" smtClean="0">
                <a:solidFill>
                  <a:schemeClr val="accent1"/>
                </a:solidFill>
                <a:latin typeface="Avenir LT Std 45 Book" panose="020B0502020203020204" pitchFamily="34" charset="0"/>
              </a:rPr>
              <a:t>0.4/1,000</a:t>
            </a:r>
          </a:p>
          <a:p>
            <a:pPr algn="ctr"/>
            <a:r>
              <a:rPr lang="en-US" sz="3200" b="1" dirty="0" smtClean="0">
                <a:solidFill>
                  <a:schemeClr val="accent1"/>
                </a:solidFill>
                <a:latin typeface="Avenir LT Std 45 Book" panose="020B0502020203020204" pitchFamily="34" charset="0"/>
              </a:rPr>
              <a:t>jobs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79296">
            <a:off x="9503129" y="1367417"/>
            <a:ext cx="1764623" cy="176462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79296">
            <a:off x="9503128" y="3658033"/>
            <a:ext cx="1764623" cy="1764623"/>
          </a:xfrm>
          <a:prstGeom prst="rect">
            <a:avLst/>
          </a:prstGeom>
        </p:spPr>
      </p:pic>
      <p:sp>
        <p:nvSpPr>
          <p:cNvPr id="16" name="Right Arrow 15"/>
          <p:cNvSpPr/>
          <p:nvPr/>
        </p:nvSpPr>
        <p:spPr>
          <a:xfrm>
            <a:off x="3711040" y="2083254"/>
            <a:ext cx="3195384" cy="443368"/>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3711040" y="4259522"/>
            <a:ext cx="3195384" cy="443368"/>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653" y="735416"/>
            <a:ext cx="3345825" cy="3345825"/>
          </a:xfrm>
          <a:prstGeom prst="rect">
            <a:avLst/>
          </a:prstGeom>
        </p:spPr>
      </p:pic>
      <p:sp>
        <p:nvSpPr>
          <p:cNvPr id="19" name="5-Point Star 18"/>
          <p:cNvSpPr/>
          <p:nvPr/>
        </p:nvSpPr>
        <p:spPr>
          <a:xfrm>
            <a:off x="2540820" y="2091154"/>
            <a:ext cx="440374" cy="435468"/>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630" y="2617137"/>
            <a:ext cx="3345825" cy="3345825"/>
          </a:xfrm>
          <a:prstGeom prst="rect">
            <a:avLst/>
          </a:prstGeom>
        </p:spPr>
      </p:pic>
    </p:spTree>
    <p:extLst>
      <p:ext uri="{BB962C8B-B14F-4D97-AF65-F5344CB8AC3E}">
        <p14:creationId xmlns:p14="http://schemas.microsoft.com/office/powerpoint/2010/main" val="620913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Small Business Innovation Research Program Awards</a:t>
            </a:r>
            <a:endParaRPr lang="en-US" dirty="0"/>
          </a:p>
        </p:txBody>
      </p:sp>
      <p:sp>
        <p:nvSpPr>
          <p:cNvPr id="5" name="TextBox 4"/>
          <p:cNvSpPr txBox="1"/>
          <p:nvPr/>
        </p:nvSpPr>
        <p:spPr>
          <a:xfrm>
            <a:off x="152400" y="5765035"/>
            <a:ext cx="9849853" cy="369332"/>
          </a:xfrm>
          <a:prstGeom prst="rect">
            <a:avLst/>
          </a:prstGeom>
          <a:noFill/>
        </p:spPr>
        <p:txBody>
          <a:bodyPr wrap="square" rtlCol="0">
            <a:spAutoFit/>
          </a:bodyPr>
          <a:lstStyle/>
          <a:p>
            <a:r>
              <a:rPr lang="en-US" dirty="0">
                <a:latin typeface="Avenir LT Std 45 Book" panose="020B0502020203020204" pitchFamily="34" charset="0"/>
              </a:rPr>
              <a:t>Source: </a:t>
            </a:r>
            <a:r>
              <a:rPr lang="en-US" dirty="0" smtClean="0">
                <a:latin typeface="Avenir LT Std 45 Book" panose="020B0502020203020204" pitchFamily="34" charset="0"/>
              </a:rPr>
              <a:t> </a:t>
            </a:r>
            <a:r>
              <a:rPr lang="en-US" u="sng" dirty="0">
                <a:latin typeface="Avenir LT Std 45 Book" panose="020B0502020203020204" pitchFamily="34" charset="0"/>
                <a:hlinkClick r:id="rId3"/>
              </a:rPr>
              <a:t>https://www.sbir.gov/sbirsearch/firm/all</a:t>
            </a:r>
            <a:endParaRPr lang="en-US" dirty="0">
              <a:latin typeface="Avenir LT Std 45 Book" panose="020B0502020203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568778"/>
            <a:ext cx="6151418" cy="6151418"/>
          </a:xfrm>
          <a:prstGeom prst="rect">
            <a:avLst/>
          </a:prstGeom>
        </p:spPr>
      </p:pic>
      <p:sp>
        <p:nvSpPr>
          <p:cNvPr id="7" name="5-Point Star 6"/>
          <p:cNvSpPr/>
          <p:nvPr/>
        </p:nvSpPr>
        <p:spPr>
          <a:xfrm>
            <a:off x="3865418" y="3186885"/>
            <a:ext cx="498764" cy="498764"/>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705600" y="2521527"/>
            <a:ext cx="886691" cy="8866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tx1"/>
                </a:solidFill>
                <a:latin typeface="Avenir LT Std 45 Book" panose="020B0502020203020204" pitchFamily="34" charset="0"/>
              </a:rPr>
              <a:t>2</a:t>
            </a:r>
            <a:endParaRPr lang="en-US" b="1" dirty="0">
              <a:solidFill>
                <a:schemeClr val="tx1"/>
              </a:solidFill>
              <a:latin typeface="Avenir LT Std 45 Book" panose="020B0502020203020204" pitchFamily="34" charset="0"/>
            </a:endParaRPr>
          </a:p>
        </p:txBody>
      </p:sp>
      <p:sp>
        <p:nvSpPr>
          <p:cNvPr id="9" name="Oval 8"/>
          <p:cNvSpPr/>
          <p:nvPr/>
        </p:nvSpPr>
        <p:spPr>
          <a:xfrm>
            <a:off x="6705599" y="3644487"/>
            <a:ext cx="886691" cy="8866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tx1"/>
                </a:solidFill>
                <a:latin typeface="Avenir LT Std 45 Book" panose="020B0502020203020204" pitchFamily="34" charset="0"/>
              </a:rPr>
              <a:t>1</a:t>
            </a:r>
            <a:endParaRPr lang="en-US" b="1" dirty="0">
              <a:solidFill>
                <a:schemeClr val="tx1"/>
              </a:solidFill>
              <a:latin typeface="Avenir LT Std 45 Book" panose="020B0502020203020204" pitchFamily="34" charset="0"/>
            </a:endParaRPr>
          </a:p>
        </p:txBody>
      </p:sp>
      <p:sp>
        <p:nvSpPr>
          <p:cNvPr id="10" name="TextBox 9"/>
          <p:cNvSpPr txBox="1"/>
          <p:nvPr/>
        </p:nvSpPr>
        <p:spPr>
          <a:xfrm>
            <a:off x="6917832" y="1746135"/>
            <a:ext cx="3103419" cy="461665"/>
          </a:xfrm>
          <a:prstGeom prst="rect">
            <a:avLst/>
          </a:prstGeom>
          <a:noFill/>
        </p:spPr>
        <p:txBody>
          <a:bodyPr wrap="square" rtlCol="0">
            <a:spAutoFit/>
          </a:bodyPr>
          <a:lstStyle/>
          <a:p>
            <a:r>
              <a:rPr lang="en-US" sz="2400" dirty="0" smtClean="0">
                <a:latin typeface="Avenir LT Std 45 Book" panose="020B0502020203020204" pitchFamily="34" charset="0"/>
              </a:rPr>
              <a:t>Bourbon County, KY</a:t>
            </a:r>
            <a:endParaRPr lang="en-US" sz="2400" dirty="0">
              <a:latin typeface="Avenir LT Std 45 Book" panose="020B0502020203020204" pitchFamily="34" charset="0"/>
            </a:endParaRPr>
          </a:p>
        </p:txBody>
      </p:sp>
      <p:sp>
        <p:nvSpPr>
          <p:cNvPr id="11" name="TextBox 10"/>
          <p:cNvSpPr txBox="1"/>
          <p:nvPr/>
        </p:nvSpPr>
        <p:spPr>
          <a:xfrm>
            <a:off x="7707541" y="2725220"/>
            <a:ext cx="3103419" cy="461665"/>
          </a:xfrm>
          <a:prstGeom prst="rect">
            <a:avLst/>
          </a:prstGeom>
          <a:noFill/>
        </p:spPr>
        <p:txBody>
          <a:bodyPr wrap="square" rtlCol="0">
            <a:spAutoFit/>
          </a:bodyPr>
          <a:lstStyle/>
          <a:p>
            <a:r>
              <a:rPr lang="en-US" sz="2400" dirty="0" smtClean="0">
                <a:latin typeface="Avenir LT Std 45 Book" panose="020B0502020203020204" pitchFamily="34" charset="0"/>
              </a:rPr>
              <a:t>Awards</a:t>
            </a:r>
            <a:endParaRPr lang="en-US" sz="2400" dirty="0">
              <a:latin typeface="Avenir LT Std 45 Book" panose="020B0502020203020204" pitchFamily="34" charset="0"/>
            </a:endParaRPr>
          </a:p>
        </p:txBody>
      </p:sp>
      <p:sp>
        <p:nvSpPr>
          <p:cNvPr id="12" name="TextBox 11"/>
          <p:cNvSpPr txBox="1"/>
          <p:nvPr/>
        </p:nvSpPr>
        <p:spPr>
          <a:xfrm>
            <a:off x="7707541" y="3807172"/>
            <a:ext cx="3103419" cy="461665"/>
          </a:xfrm>
          <a:prstGeom prst="rect">
            <a:avLst/>
          </a:prstGeom>
          <a:noFill/>
        </p:spPr>
        <p:txBody>
          <a:bodyPr wrap="square" rtlCol="0">
            <a:spAutoFit/>
          </a:bodyPr>
          <a:lstStyle/>
          <a:p>
            <a:r>
              <a:rPr lang="en-US" sz="2400" dirty="0" smtClean="0">
                <a:latin typeface="Avenir LT Std 45 Book" panose="020B0502020203020204" pitchFamily="34" charset="0"/>
              </a:rPr>
              <a:t>Unique Applicant</a:t>
            </a:r>
            <a:endParaRPr lang="en-US" sz="2400" dirty="0">
              <a:latin typeface="Avenir LT Std 45 Book" panose="020B0502020203020204" pitchFamily="34" charset="0"/>
            </a:endParaRPr>
          </a:p>
        </p:txBody>
      </p:sp>
    </p:spTree>
    <p:extLst>
      <p:ext uri="{BB962C8B-B14F-4D97-AF65-F5344CB8AC3E}">
        <p14:creationId xmlns:p14="http://schemas.microsoft.com/office/powerpoint/2010/main" val="208964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198415" y="1534254"/>
            <a:ext cx="7457412" cy="3908042"/>
          </a:xfrm>
          <a:prstGeom prst="rect">
            <a:avLst/>
          </a:prstGeom>
        </p:spPr>
      </p:pic>
      <p:sp>
        <p:nvSpPr>
          <p:cNvPr id="3" name="Title 2"/>
          <p:cNvSpPr>
            <a:spLocks noGrp="1"/>
          </p:cNvSpPr>
          <p:nvPr>
            <p:ph type="title"/>
          </p:nvPr>
        </p:nvSpPr>
        <p:spPr>
          <a:xfrm>
            <a:off x="779741" y="430296"/>
            <a:ext cx="9375883" cy="506245"/>
          </a:xfrm>
        </p:spPr>
        <p:txBody>
          <a:bodyPr>
            <a:normAutofit fontScale="90000"/>
          </a:bodyPr>
          <a:lstStyle/>
          <a:p>
            <a:r>
              <a:rPr lang="en-US" dirty="0"/>
              <a:t>Higher Education R&amp;D </a:t>
            </a:r>
            <a:r>
              <a:rPr lang="en-US" dirty="0" smtClean="0"/>
              <a:t>Personnel 2017 </a:t>
            </a:r>
            <a:endParaRPr lang="en-US" dirty="0">
              <a:solidFill>
                <a:srgbClr val="FF0000"/>
              </a:solidFill>
            </a:endParaRPr>
          </a:p>
        </p:txBody>
      </p:sp>
      <p:sp>
        <p:nvSpPr>
          <p:cNvPr id="7" name="Rectangle 1"/>
          <p:cNvSpPr>
            <a:spLocks noChangeArrowheads="1"/>
          </p:cNvSpPr>
          <p:nvPr/>
        </p:nvSpPr>
        <p:spPr bwMode="auto">
          <a:xfrm>
            <a:off x="991516" y="5728258"/>
            <a:ext cx="987120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1600" dirty="0">
                <a:latin typeface="Avenir LT Std 45 Book" panose="020B0502020203020204" pitchFamily="34" charset="0"/>
              </a:rPr>
              <a:t>Source: Higher Ed research and development survey </a:t>
            </a:r>
            <a:r>
              <a:rPr lang="en-US" sz="1600" u="sng" dirty="0">
                <a:latin typeface="Avenir LT Std 45 Book" panose="020B0502020203020204" pitchFamily="34" charset="0"/>
                <a:hlinkClick r:id="rId4"/>
              </a:rPr>
              <a:t>https://ncsesdata.nsf.gov/herd/2017/</a:t>
            </a:r>
            <a:endParaRPr lang="en-US" sz="1600" dirty="0">
              <a:latin typeface="Avenir LT Std 45 Book" panose="020B0502020203020204" pitchFamily="34" charset="0"/>
            </a:endParaRPr>
          </a:p>
        </p:txBody>
      </p:sp>
      <p:sp>
        <p:nvSpPr>
          <p:cNvPr id="6" name="TextBox 5"/>
          <p:cNvSpPr txBox="1"/>
          <p:nvPr/>
        </p:nvSpPr>
        <p:spPr>
          <a:xfrm>
            <a:off x="6174209" y="5046125"/>
            <a:ext cx="3069027" cy="707886"/>
          </a:xfrm>
          <a:prstGeom prst="rect">
            <a:avLst/>
          </a:prstGeom>
          <a:noFill/>
        </p:spPr>
        <p:txBody>
          <a:bodyPr wrap="square" rtlCol="0">
            <a:spAutoFit/>
          </a:bodyPr>
          <a:lstStyle/>
          <a:p>
            <a:pPr algn="ctr"/>
            <a:r>
              <a:rPr lang="en-US" sz="2000" dirty="0" smtClean="0">
                <a:latin typeface="Avenir LT Std 45 Book" panose="020B0502020203020204" pitchFamily="34" charset="0"/>
              </a:rPr>
              <a:t>Eastern Kentucky Univ.</a:t>
            </a:r>
          </a:p>
          <a:p>
            <a:pPr algn="ctr"/>
            <a:r>
              <a:rPr lang="en-US" sz="2000" b="1" dirty="0" smtClean="0">
                <a:solidFill>
                  <a:schemeClr val="accent1"/>
                </a:solidFill>
                <a:latin typeface="Avenir LT Std 45 Book" panose="020B0502020203020204" pitchFamily="34" charset="0"/>
              </a:rPr>
              <a:t>94</a:t>
            </a:r>
            <a:endParaRPr lang="en-US" sz="2000" b="1" dirty="0">
              <a:solidFill>
                <a:schemeClr val="accent1"/>
              </a:solidFill>
              <a:latin typeface="Avenir LT Std 45 Book" panose="020B0502020203020204" pitchFamily="34" charset="0"/>
            </a:endParaRPr>
          </a:p>
        </p:txBody>
      </p:sp>
      <p:sp>
        <p:nvSpPr>
          <p:cNvPr id="8" name="TextBox 7"/>
          <p:cNvSpPr txBox="1"/>
          <p:nvPr/>
        </p:nvSpPr>
        <p:spPr>
          <a:xfrm>
            <a:off x="2558182" y="5078067"/>
            <a:ext cx="3394273" cy="707886"/>
          </a:xfrm>
          <a:prstGeom prst="rect">
            <a:avLst/>
          </a:prstGeom>
          <a:noFill/>
        </p:spPr>
        <p:txBody>
          <a:bodyPr wrap="square" rtlCol="0">
            <a:spAutoFit/>
          </a:bodyPr>
          <a:lstStyle/>
          <a:p>
            <a:pPr algn="ctr"/>
            <a:r>
              <a:rPr lang="en-US" sz="2000" dirty="0" smtClean="0">
                <a:latin typeface="Avenir LT Std 45 Book" panose="020B0502020203020204" pitchFamily="34" charset="0"/>
              </a:rPr>
              <a:t>Western Kentucky Univ.</a:t>
            </a:r>
          </a:p>
          <a:p>
            <a:pPr algn="ctr"/>
            <a:r>
              <a:rPr lang="en-US" sz="2000" b="1" dirty="0" smtClean="0">
                <a:solidFill>
                  <a:schemeClr val="accent1"/>
                </a:solidFill>
                <a:latin typeface="Avenir LT Std 45 Book" panose="020B0502020203020204" pitchFamily="34" charset="0"/>
              </a:rPr>
              <a:t>396</a:t>
            </a:r>
            <a:endParaRPr lang="en-US" sz="2000" b="1" dirty="0">
              <a:solidFill>
                <a:schemeClr val="accent1"/>
              </a:solidFill>
              <a:latin typeface="Avenir LT Std 45 Book" panose="020B0502020203020204" pitchFamily="34" charset="0"/>
            </a:endParaRPr>
          </a:p>
        </p:txBody>
      </p:sp>
      <p:sp>
        <p:nvSpPr>
          <p:cNvPr id="9" name="TextBox 8"/>
          <p:cNvSpPr txBox="1"/>
          <p:nvPr/>
        </p:nvSpPr>
        <p:spPr>
          <a:xfrm>
            <a:off x="2624353" y="2402034"/>
            <a:ext cx="1954552" cy="1015663"/>
          </a:xfrm>
          <a:prstGeom prst="rect">
            <a:avLst/>
          </a:prstGeom>
          <a:noFill/>
        </p:spPr>
        <p:txBody>
          <a:bodyPr wrap="square" rtlCol="0">
            <a:spAutoFit/>
          </a:bodyPr>
          <a:lstStyle/>
          <a:p>
            <a:pPr algn="ctr"/>
            <a:r>
              <a:rPr lang="en-US" sz="2000" dirty="0" smtClean="0">
                <a:latin typeface="Avenir LT Std 45 Book" panose="020B0502020203020204" pitchFamily="34" charset="0"/>
              </a:rPr>
              <a:t>Univ. of Louisville</a:t>
            </a:r>
          </a:p>
          <a:p>
            <a:pPr algn="ctr"/>
            <a:r>
              <a:rPr lang="en-US" sz="2000" b="1" dirty="0" smtClean="0">
                <a:solidFill>
                  <a:schemeClr val="accent1"/>
                </a:solidFill>
                <a:latin typeface="Avenir LT Std 45 Book" panose="020B0502020203020204" pitchFamily="34" charset="0"/>
              </a:rPr>
              <a:t>2,657</a:t>
            </a:r>
            <a:endParaRPr lang="en-US" sz="2000" b="1" dirty="0">
              <a:solidFill>
                <a:schemeClr val="accent1"/>
              </a:solidFill>
              <a:latin typeface="Avenir LT Std 45 Book" panose="020B0502020203020204" pitchFamily="34" charset="0"/>
            </a:endParaRPr>
          </a:p>
        </p:txBody>
      </p:sp>
      <p:sp>
        <p:nvSpPr>
          <p:cNvPr id="10" name="TextBox 9"/>
          <p:cNvSpPr txBox="1"/>
          <p:nvPr/>
        </p:nvSpPr>
        <p:spPr>
          <a:xfrm>
            <a:off x="9314709" y="1531672"/>
            <a:ext cx="1954552" cy="707886"/>
          </a:xfrm>
          <a:prstGeom prst="rect">
            <a:avLst/>
          </a:prstGeom>
          <a:noFill/>
        </p:spPr>
        <p:txBody>
          <a:bodyPr wrap="square" rtlCol="0">
            <a:spAutoFit/>
          </a:bodyPr>
          <a:lstStyle/>
          <a:p>
            <a:pPr algn="ctr"/>
            <a:r>
              <a:rPr lang="en-US" sz="2000" dirty="0" smtClean="0">
                <a:latin typeface="Avenir LT Std 45 Book" panose="020B0502020203020204" pitchFamily="34" charset="0"/>
              </a:rPr>
              <a:t>Bourbon County</a:t>
            </a:r>
            <a:endParaRPr lang="en-US" sz="2000" b="1" dirty="0">
              <a:solidFill>
                <a:schemeClr val="accent1"/>
              </a:solidFill>
              <a:latin typeface="Avenir LT Std 45 Book" panose="020B0502020203020204" pitchFamily="34" charset="0"/>
            </a:endParaRPr>
          </a:p>
        </p:txBody>
      </p:sp>
      <p:sp>
        <p:nvSpPr>
          <p:cNvPr id="11" name="TextBox 10"/>
          <p:cNvSpPr txBox="1"/>
          <p:nvPr/>
        </p:nvSpPr>
        <p:spPr>
          <a:xfrm>
            <a:off x="7277028" y="882723"/>
            <a:ext cx="1954552" cy="1015663"/>
          </a:xfrm>
          <a:prstGeom prst="rect">
            <a:avLst/>
          </a:prstGeom>
          <a:noFill/>
        </p:spPr>
        <p:txBody>
          <a:bodyPr wrap="square" rtlCol="0">
            <a:spAutoFit/>
          </a:bodyPr>
          <a:lstStyle/>
          <a:p>
            <a:pPr algn="ctr"/>
            <a:r>
              <a:rPr lang="en-US" sz="2000" dirty="0" smtClean="0">
                <a:latin typeface="Avenir LT Std 45 Book" panose="020B0502020203020204" pitchFamily="34" charset="0"/>
              </a:rPr>
              <a:t>Northern Kentucky Univ.</a:t>
            </a:r>
          </a:p>
          <a:p>
            <a:pPr algn="ctr"/>
            <a:r>
              <a:rPr lang="en-US" sz="2000" b="1" dirty="0" smtClean="0">
                <a:solidFill>
                  <a:schemeClr val="accent1"/>
                </a:solidFill>
                <a:latin typeface="Avenir LT Std 45 Book" panose="020B0502020203020204" pitchFamily="34" charset="0"/>
              </a:rPr>
              <a:t>159</a:t>
            </a:r>
            <a:endParaRPr lang="en-US" sz="2000" b="1" dirty="0">
              <a:solidFill>
                <a:schemeClr val="accent1"/>
              </a:solidFill>
              <a:latin typeface="Avenir LT Std 45 Book" panose="020B0502020203020204" pitchFamily="34" charset="0"/>
            </a:endParaRPr>
          </a:p>
        </p:txBody>
      </p:sp>
      <p:sp>
        <p:nvSpPr>
          <p:cNvPr id="12" name="TextBox 11"/>
          <p:cNvSpPr txBox="1"/>
          <p:nvPr/>
        </p:nvSpPr>
        <p:spPr>
          <a:xfrm>
            <a:off x="498779" y="4494406"/>
            <a:ext cx="1954552" cy="1015663"/>
          </a:xfrm>
          <a:prstGeom prst="rect">
            <a:avLst/>
          </a:prstGeom>
          <a:noFill/>
        </p:spPr>
        <p:txBody>
          <a:bodyPr wrap="square" rtlCol="0">
            <a:spAutoFit/>
          </a:bodyPr>
          <a:lstStyle/>
          <a:p>
            <a:pPr algn="ctr"/>
            <a:r>
              <a:rPr lang="en-US" sz="2000" dirty="0" smtClean="0">
                <a:latin typeface="Avenir LT Std 45 Book" panose="020B0502020203020204" pitchFamily="34" charset="0"/>
              </a:rPr>
              <a:t>Murray State Univ.</a:t>
            </a:r>
          </a:p>
          <a:p>
            <a:pPr algn="ctr"/>
            <a:r>
              <a:rPr lang="en-US" sz="2000" b="1" dirty="0" smtClean="0">
                <a:solidFill>
                  <a:schemeClr val="accent1"/>
                </a:solidFill>
                <a:latin typeface="Avenir LT Std 45 Book" panose="020B0502020203020204" pitchFamily="34" charset="0"/>
              </a:rPr>
              <a:t>116</a:t>
            </a:r>
            <a:endParaRPr lang="en-US" sz="2000" b="1" dirty="0">
              <a:solidFill>
                <a:schemeClr val="accent1"/>
              </a:solidFill>
              <a:latin typeface="Avenir LT Std 45 Book" panose="020B0502020203020204" pitchFamily="34" charset="0"/>
            </a:endParaRPr>
          </a:p>
        </p:txBody>
      </p:sp>
      <p:sp>
        <p:nvSpPr>
          <p:cNvPr id="13" name="TextBox 12"/>
          <p:cNvSpPr txBox="1"/>
          <p:nvPr/>
        </p:nvSpPr>
        <p:spPr>
          <a:xfrm>
            <a:off x="9672509" y="3032502"/>
            <a:ext cx="1954552" cy="1015663"/>
          </a:xfrm>
          <a:prstGeom prst="rect">
            <a:avLst/>
          </a:prstGeom>
          <a:noFill/>
        </p:spPr>
        <p:txBody>
          <a:bodyPr wrap="square" rtlCol="0">
            <a:spAutoFit/>
          </a:bodyPr>
          <a:lstStyle/>
          <a:p>
            <a:pPr algn="ctr"/>
            <a:r>
              <a:rPr lang="en-US" sz="2000" dirty="0" smtClean="0">
                <a:latin typeface="Avenir LT Std 45 Book" panose="020B0502020203020204" pitchFamily="34" charset="0"/>
              </a:rPr>
              <a:t>Morehead State Univ.</a:t>
            </a:r>
          </a:p>
          <a:p>
            <a:pPr algn="ctr"/>
            <a:r>
              <a:rPr lang="en-US" sz="2000" b="1" dirty="0" smtClean="0">
                <a:solidFill>
                  <a:schemeClr val="accent1"/>
                </a:solidFill>
                <a:latin typeface="Avenir LT Std 45 Book" panose="020B0502020203020204" pitchFamily="34" charset="0"/>
              </a:rPr>
              <a:t>10</a:t>
            </a:r>
            <a:endParaRPr lang="en-US" sz="2000" b="1" dirty="0">
              <a:solidFill>
                <a:schemeClr val="accent1"/>
              </a:solidFill>
              <a:latin typeface="Avenir LT Std 45 Book" panose="020B0502020203020204" pitchFamily="34" charset="0"/>
            </a:endParaRPr>
          </a:p>
        </p:txBody>
      </p:sp>
      <p:sp>
        <p:nvSpPr>
          <p:cNvPr id="14" name="TextBox 13"/>
          <p:cNvSpPr txBox="1"/>
          <p:nvPr/>
        </p:nvSpPr>
        <p:spPr>
          <a:xfrm>
            <a:off x="4353560" y="1207692"/>
            <a:ext cx="2559691" cy="707886"/>
          </a:xfrm>
          <a:prstGeom prst="rect">
            <a:avLst/>
          </a:prstGeom>
          <a:noFill/>
        </p:spPr>
        <p:txBody>
          <a:bodyPr wrap="square" rtlCol="0">
            <a:spAutoFit/>
          </a:bodyPr>
          <a:lstStyle/>
          <a:p>
            <a:pPr algn="ctr"/>
            <a:r>
              <a:rPr lang="en-US" sz="2000" dirty="0" smtClean="0">
                <a:latin typeface="Avenir LT Std 45 Book" panose="020B0502020203020204" pitchFamily="34" charset="0"/>
              </a:rPr>
              <a:t>Kentucky State Univ.</a:t>
            </a:r>
          </a:p>
          <a:p>
            <a:pPr algn="ctr"/>
            <a:r>
              <a:rPr lang="en-US" sz="2000" b="1" dirty="0" smtClean="0">
                <a:solidFill>
                  <a:schemeClr val="accent1"/>
                </a:solidFill>
                <a:latin typeface="Avenir LT Std 45 Book" panose="020B0502020203020204" pitchFamily="34" charset="0"/>
              </a:rPr>
              <a:t>162</a:t>
            </a:r>
            <a:endParaRPr lang="en-US" sz="2000" b="1" dirty="0">
              <a:solidFill>
                <a:schemeClr val="accent1"/>
              </a:solidFill>
              <a:latin typeface="Avenir LT Std 45 Book" panose="020B0502020203020204" pitchFamily="34" charset="0"/>
            </a:endParaRPr>
          </a:p>
        </p:txBody>
      </p:sp>
      <p:sp>
        <p:nvSpPr>
          <p:cNvPr id="17" name="5-Point Star 16"/>
          <p:cNvSpPr/>
          <p:nvPr/>
        </p:nvSpPr>
        <p:spPr>
          <a:xfrm>
            <a:off x="7194491" y="2736171"/>
            <a:ext cx="314091" cy="3140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390129" y="4391744"/>
            <a:ext cx="1954552" cy="1015663"/>
          </a:xfrm>
          <a:prstGeom prst="rect">
            <a:avLst/>
          </a:prstGeom>
          <a:noFill/>
        </p:spPr>
        <p:txBody>
          <a:bodyPr wrap="square" rtlCol="0">
            <a:spAutoFit/>
          </a:bodyPr>
          <a:lstStyle/>
          <a:p>
            <a:pPr algn="ctr"/>
            <a:r>
              <a:rPr lang="en-US" sz="2000" dirty="0" smtClean="0">
                <a:latin typeface="Avenir LT Std 45 Book" panose="020B0502020203020204" pitchFamily="34" charset="0"/>
              </a:rPr>
              <a:t>Univ. of Kentucky</a:t>
            </a:r>
          </a:p>
          <a:p>
            <a:pPr algn="ctr"/>
            <a:r>
              <a:rPr lang="en-US" sz="2000" b="1" dirty="0" smtClean="0">
                <a:solidFill>
                  <a:schemeClr val="accent1"/>
                </a:solidFill>
                <a:latin typeface="Avenir LT Std 45 Book" panose="020B0502020203020204" pitchFamily="34" charset="0"/>
              </a:rPr>
              <a:t>6,042</a:t>
            </a:r>
            <a:endParaRPr lang="en-US" sz="2000" b="1" dirty="0">
              <a:solidFill>
                <a:schemeClr val="accent1"/>
              </a:solidFill>
              <a:latin typeface="Avenir LT Std 45 Book" panose="020B0502020203020204" pitchFamily="34" charset="0"/>
            </a:endParaRPr>
          </a:p>
        </p:txBody>
      </p:sp>
      <p:cxnSp>
        <p:nvCxnSpPr>
          <p:cNvPr id="28" name="Straight Connector 27"/>
          <p:cNvCxnSpPr>
            <a:stCxn id="17" idx="4"/>
          </p:cNvCxnSpPr>
          <p:nvPr/>
        </p:nvCxnSpPr>
        <p:spPr>
          <a:xfrm flipV="1">
            <a:off x="7508582" y="2057153"/>
            <a:ext cx="2018250" cy="798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155883" y="3137873"/>
            <a:ext cx="2358850" cy="16128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13" idx="1"/>
          </p:cNvCxnSpPr>
          <p:nvPr/>
        </p:nvCxnSpPr>
        <p:spPr>
          <a:xfrm>
            <a:off x="8074458" y="2931126"/>
            <a:ext cx="1598051" cy="6092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946427" y="2020170"/>
            <a:ext cx="754701" cy="8737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132258" y="2817707"/>
            <a:ext cx="1907813" cy="1390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endCxn id="6" idx="0"/>
          </p:cNvCxnSpPr>
          <p:nvPr/>
        </p:nvCxnSpPr>
        <p:spPr>
          <a:xfrm>
            <a:off x="7401464" y="3482303"/>
            <a:ext cx="307259" cy="15638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7193899" y="1641399"/>
            <a:ext cx="514823" cy="3445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4883178" y="4462564"/>
            <a:ext cx="390815" cy="7160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1827980" y="4864686"/>
            <a:ext cx="1665875" cy="93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3880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STEM Occupations</a:t>
            </a:r>
            <a:endParaRPr lang="en-US" dirty="0"/>
          </a:p>
        </p:txBody>
      </p:sp>
      <p:graphicFrame>
        <p:nvGraphicFramePr>
          <p:cNvPr id="2" name="Table 1"/>
          <p:cNvGraphicFramePr>
            <a:graphicFrameLocks noGrp="1"/>
          </p:cNvGraphicFramePr>
          <p:nvPr>
            <p:extLst/>
          </p:nvPr>
        </p:nvGraphicFramePr>
        <p:xfrm>
          <a:off x="1246164" y="1983539"/>
          <a:ext cx="9726636" cy="3798282"/>
        </p:xfrm>
        <a:graphic>
          <a:graphicData uri="http://schemas.openxmlformats.org/drawingml/2006/table">
            <a:tbl>
              <a:tblPr firstRow="1" firstCol="1" bandRow="1">
                <a:tableStyleId>{8A107856-5554-42FB-B03E-39F5DBC370BA}</a:tableStyleId>
              </a:tblPr>
              <a:tblGrid>
                <a:gridCol w="1080737">
                  <a:extLst>
                    <a:ext uri="{9D8B030D-6E8A-4147-A177-3AD203B41FA5}">
                      <a16:colId xmlns:a16="http://schemas.microsoft.com/office/drawing/2014/main" val="20000"/>
                    </a:ext>
                  </a:extLst>
                </a:gridCol>
                <a:gridCol w="4087404">
                  <a:extLst>
                    <a:ext uri="{9D8B030D-6E8A-4147-A177-3AD203B41FA5}">
                      <a16:colId xmlns:a16="http://schemas.microsoft.com/office/drawing/2014/main" val="20001"/>
                    </a:ext>
                  </a:extLst>
                </a:gridCol>
                <a:gridCol w="1357849">
                  <a:extLst>
                    <a:ext uri="{9D8B030D-6E8A-4147-A177-3AD203B41FA5}">
                      <a16:colId xmlns:a16="http://schemas.microsoft.com/office/drawing/2014/main" val="20002"/>
                    </a:ext>
                  </a:extLst>
                </a:gridCol>
                <a:gridCol w="1191583">
                  <a:extLst>
                    <a:ext uri="{9D8B030D-6E8A-4147-A177-3AD203B41FA5}">
                      <a16:colId xmlns:a16="http://schemas.microsoft.com/office/drawing/2014/main" val="20003"/>
                    </a:ext>
                  </a:extLst>
                </a:gridCol>
                <a:gridCol w="2009063">
                  <a:extLst>
                    <a:ext uri="{9D8B030D-6E8A-4147-A177-3AD203B41FA5}">
                      <a16:colId xmlns:a16="http://schemas.microsoft.com/office/drawing/2014/main" val="20004"/>
                    </a:ext>
                  </a:extLst>
                </a:gridCol>
              </a:tblGrid>
              <a:tr h="751956">
                <a:tc>
                  <a:txBody>
                    <a:bodyPr/>
                    <a:lstStyle/>
                    <a:p>
                      <a:pPr algn="l" rtl="0" fontAlgn="ctr"/>
                      <a:r>
                        <a:rPr lang="en-US" sz="1800" u="none" strike="noStrike" dirty="0">
                          <a:effectLst/>
                        </a:rPr>
                        <a:t>SOC Code</a:t>
                      </a:r>
                      <a:endParaRPr lang="en-US" sz="1800" b="1" i="0" u="none" strike="noStrike" dirty="0">
                        <a:solidFill>
                          <a:srgbClr val="FFFFFF"/>
                        </a:solidFill>
                        <a:effectLst/>
                        <a:latin typeface="Avenir LT Std 45 Book" panose="020B0502020203020204" pitchFamily="34" charset="0"/>
                      </a:endParaRPr>
                    </a:p>
                  </a:txBody>
                  <a:tcPr marL="9525" marR="9525" marT="9525" marB="0" anchor="ctr">
                    <a:solidFill>
                      <a:schemeClr val="accent1">
                        <a:lumMod val="20000"/>
                        <a:lumOff val="80000"/>
                      </a:schemeClr>
                    </a:solidFill>
                  </a:tcPr>
                </a:tc>
                <a:tc>
                  <a:txBody>
                    <a:bodyPr/>
                    <a:lstStyle/>
                    <a:p>
                      <a:pPr algn="l" rtl="0" fontAlgn="ctr"/>
                      <a:r>
                        <a:rPr lang="en-US" sz="1800" u="none" strike="noStrike" dirty="0" smtClean="0">
                          <a:effectLst/>
                        </a:rPr>
                        <a:t>Occupation</a:t>
                      </a:r>
                      <a:r>
                        <a:rPr lang="en-US" sz="1800" u="none" strike="noStrike" baseline="0" dirty="0" smtClean="0">
                          <a:effectLst/>
                        </a:rPr>
                        <a:t> Title</a:t>
                      </a:r>
                      <a:endParaRPr lang="en-US" sz="1800" b="1" i="0" u="none" strike="noStrike" dirty="0">
                        <a:solidFill>
                          <a:srgbClr val="FFFFFF"/>
                        </a:solidFill>
                        <a:effectLst/>
                        <a:latin typeface="Avenir LT Std 45 Book" panose="020B0502020203020204" pitchFamily="34" charset="0"/>
                      </a:endParaRPr>
                    </a:p>
                  </a:txBody>
                  <a:tcPr marL="9525" marR="9525" marT="9525" marB="0" anchor="ctr">
                    <a:solidFill>
                      <a:schemeClr val="accent1">
                        <a:lumMod val="20000"/>
                        <a:lumOff val="80000"/>
                      </a:schemeClr>
                    </a:solidFill>
                  </a:tcPr>
                </a:tc>
                <a:tc>
                  <a:txBody>
                    <a:bodyPr/>
                    <a:lstStyle/>
                    <a:p>
                      <a:pPr algn="r" rtl="0" fontAlgn="ctr"/>
                      <a:r>
                        <a:rPr lang="en-US" sz="1800" u="none" strike="noStrike" dirty="0">
                          <a:effectLst/>
                        </a:rPr>
                        <a:t>Total Employment</a:t>
                      </a:r>
                      <a:endParaRPr lang="en-US" sz="1800" b="1" i="0" u="none" strike="noStrike" dirty="0">
                        <a:solidFill>
                          <a:srgbClr val="FFFFFF"/>
                        </a:solidFill>
                        <a:effectLst/>
                        <a:latin typeface="Avenir LT Std 45 Book" panose="020B0502020203020204" pitchFamily="34" charset="0"/>
                      </a:endParaRPr>
                    </a:p>
                  </a:txBody>
                  <a:tcPr marL="9525" marR="9525" marT="9525" marB="0" anchor="ctr">
                    <a:solidFill>
                      <a:schemeClr val="accent1">
                        <a:lumMod val="20000"/>
                        <a:lumOff val="80000"/>
                      </a:schemeClr>
                    </a:solidFill>
                  </a:tcPr>
                </a:tc>
                <a:tc>
                  <a:txBody>
                    <a:bodyPr/>
                    <a:lstStyle/>
                    <a:p>
                      <a:pPr algn="r" rtl="0" fontAlgn="ctr"/>
                      <a:r>
                        <a:rPr lang="en-US" sz="1800" u="none" strike="noStrike" dirty="0">
                          <a:effectLst/>
                        </a:rPr>
                        <a:t>Location Quotient*</a:t>
                      </a:r>
                      <a:endParaRPr lang="en-US" sz="1800" b="1" i="0" u="none" strike="noStrike" dirty="0">
                        <a:solidFill>
                          <a:srgbClr val="FFFFFF"/>
                        </a:solidFill>
                        <a:effectLst/>
                        <a:latin typeface="Avenir LT Std 45 Book" panose="020B0502020203020204" pitchFamily="34" charset="0"/>
                      </a:endParaRPr>
                    </a:p>
                  </a:txBody>
                  <a:tcPr marL="9525" marR="9525" marT="9525" marB="0" anchor="ctr">
                    <a:solidFill>
                      <a:schemeClr val="accent1">
                        <a:lumMod val="20000"/>
                        <a:lumOff val="80000"/>
                      </a:schemeClr>
                    </a:solidFill>
                  </a:tcPr>
                </a:tc>
                <a:tc>
                  <a:txBody>
                    <a:bodyPr/>
                    <a:lstStyle/>
                    <a:p>
                      <a:pPr algn="r" rtl="0" fontAlgn="ctr"/>
                      <a:r>
                        <a:rPr lang="en-US" sz="1800" u="none" strike="noStrike" dirty="0">
                          <a:effectLst/>
                        </a:rPr>
                        <a:t>Median Annual Earnings</a:t>
                      </a:r>
                      <a:endParaRPr lang="en-US" sz="1800" b="1" i="0" u="none" strike="noStrike" dirty="0">
                        <a:solidFill>
                          <a:srgbClr val="FFFFFF"/>
                        </a:solidFill>
                        <a:effectLst/>
                        <a:latin typeface="Avenir LT Std 45 Book" panose="020B0502020203020204" pitchFamily="34" charset="0"/>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0"/>
                  </a:ext>
                </a:extLst>
              </a:tr>
              <a:tr h="382395">
                <a:tc>
                  <a:txBody>
                    <a:bodyPr/>
                    <a:lstStyle/>
                    <a:p>
                      <a:pPr algn="l" rtl="0" fontAlgn="ctr"/>
                      <a:r>
                        <a:rPr lang="en-US" sz="1800" u="none" strike="noStrike">
                          <a:effectLst/>
                        </a:rPr>
                        <a:t>15-1121</a:t>
                      </a:r>
                      <a:endParaRPr lang="en-US" sz="1800" b="1" i="0" u="none" strike="noStrike">
                        <a:solidFill>
                          <a:srgbClr val="FFFFFF"/>
                        </a:solidFill>
                        <a:effectLst/>
                        <a:latin typeface="Avenir LT Std 45 Book" panose="020B0502020203020204" pitchFamily="34" charset="0"/>
                      </a:endParaRPr>
                    </a:p>
                  </a:txBody>
                  <a:tcPr marL="9525" marR="9525" marT="9525" marB="0" anchor="ctr"/>
                </a:tc>
                <a:tc>
                  <a:txBody>
                    <a:bodyPr/>
                    <a:lstStyle/>
                    <a:p>
                      <a:pPr algn="l" rtl="0" fontAlgn="ctr"/>
                      <a:r>
                        <a:rPr lang="en-US" sz="1800" u="none" strike="noStrike" dirty="0">
                          <a:effectLst/>
                        </a:rPr>
                        <a:t>Computer Systems Analysts</a:t>
                      </a:r>
                      <a:endParaRPr lang="en-US" sz="1800" b="0" i="0" u="none" strike="noStrike" dirty="0">
                        <a:solidFill>
                          <a:srgbClr val="000000"/>
                        </a:solidFill>
                        <a:effectLst/>
                        <a:latin typeface="Avenir LT Std 45 Book" panose="020B0502020203020204" pitchFamily="34" charset="0"/>
                      </a:endParaRPr>
                    </a:p>
                  </a:txBody>
                  <a:tcPr marL="9525" marR="9525" marT="9525" marB="0" anchor="ctr"/>
                </a:tc>
                <a:tc>
                  <a:txBody>
                    <a:bodyPr/>
                    <a:lstStyle/>
                    <a:p>
                      <a:pPr algn="r" rtl="0" fontAlgn="ctr"/>
                      <a:r>
                        <a:rPr lang="en-US" sz="1800" u="none" strike="noStrike" dirty="0">
                          <a:effectLst/>
                        </a:rPr>
                        <a:t>730</a:t>
                      </a:r>
                      <a:endParaRPr lang="en-US" sz="1800" b="0" i="0" u="none" strike="noStrike" dirty="0">
                        <a:solidFill>
                          <a:srgbClr val="000000"/>
                        </a:solidFill>
                        <a:effectLst/>
                        <a:latin typeface="Avenir LT Std 45 Book" panose="020B0502020203020204" pitchFamily="34" charset="0"/>
                      </a:endParaRPr>
                    </a:p>
                  </a:txBody>
                  <a:tcPr marL="9525" marR="9525" marT="9525" marB="0" anchor="ctr"/>
                </a:tc>
                <a:tc>
                  <a:txBody>
                    <a:bodyPr/>
                    <a:lstStyle/>
                    <a:p>
                      <a:pPr algn="r" rtl="0" fontAlgn="ctr"/>
                      <a:r>
                        <a:rPr lang="en-US" sz="1800" u="none" strike="noStrike" dirty="0">
                          <a:effectLst/>
                        </a:rPr>
                        <a:t>1.01</a:t>
                      </a:r>
                      <a:endParaRPr lang="en-US" sz="1800" b="0" i="0" u="none" strike="noStrike" dirty="0">
                        <a:solidFill>
                          <a:srgbClr val="000000"/>
                        </a:solidFill>
                        <a:effectLst/>
                        <a:latin typeface="Avenir LT Std 45 Book" panose="020B0502020203020204" pitchFamily="34" charset="0"/>
                      </a:endParaRPr>
                    </a:p>
                  </a:txBody>
                  <a:tcPr marL="9525" marR="9525" marT="9525" marB="0" anchor="ctr"/>
                </a:tc>
                <a:tc>
                  <a:txBody>
                    <a:bodyPr/>
                    <a:lstStyle/>
                    <a:p>
                      <a:pPr algn="r" rtl="0" fontAlgn="ctr"/>
                      <a:r>
                        <a:rPr lang="en-US" sz="1800" u="none" strike="noStrike">
                          <a:effectLst/>
                        </a:rPr>
                        <a:t>$57,500 </a:t>
                      </a:r>
                      <a:endParaRPr lang="en-US" sz="1800" b="0" i="0" u="none" strike="noStrike">
                        <a:solidFill>
                          <a:srgbClr val="000000"/>
                        </a:solidFill>
                        <a:effectLst/>
                        <a:latin typeface="Avenir LT Std 45 Book" panose="020B0502020203020204" pitchFamily="34" charset="0"/>
                      </a:endParaRPr>
                    </a:p>
                  </a:txBody>
                  <a:tcPr marL="9525" marR="9525" marT="9525" marB="0" anchor="ctr"/>
                </a:tc>
                <a:extLst>
                  <a:ext uri="{0D108BD9-81ED-4DB2-BD59-A6C34878D82A}">
                    <a16:rowId xmlns:a16="http://schemas.microsoft.com/office/drawing/2014/main" val="10001"/>
                  </a:ext>
                </a:extLst>
              </a:tr>
              <a:tr h="382395">
                <a:tc>
                  <a:txBody>
                    <a:bodyPr/>
                    <a:lstStyle/>
                    <a:p>
                      <a:pPr algn="l" rtl="0" fontAlgn="ctr"/>
                      <a:r>
                        <a:rPr lang="en-US" sz="1800" u="none" strike="noStrike">
                          <a:effectLst/>
                        </a:rPr>
                        <a:t>17-2112</a:t>
                      </a:r>
                      <a:endParaRPr lang="en-US" sz="1800" b="1" i="0" u="none" strike="noStrike">
                        <a:solidFill>
                          <a:srgbClr val="FFFFFF"/>
                        </a:solidFill>
                        <a:effectLst/>
                        <a:latin typeface="Avenir LT Std 45 Book" panose="020B0502020203020204" pitchFamily="34" charset="0"/>
                      </a:endParaRPr>
                    </a:p>
                  </a:txBody>
                  <a:tcPr marL="9525" marR="9525" marT="9525" marB="0" anchor="ctr"/>
                </a:tc>
                <a:tc>
                  <a:txBody>
                    <a:bodyPr/>
                    <a:lstStyle/>
                    <a:p>
                      <a:pPr algn="l" rtl="0" fontAlgn="ctr"/>
                      <a:r>
                        <a:rPr lang="en-US" sz="1800" u="none" strike="noStrike">
                          <a:effectLst/>
                        </a:rPr>
                        <a:t>Industrial Engineers</a:t>
                      </a:r>
                      <a:endParaRPr lang="en-US" sz="1800" b="0" i="0" u="none" strike="noStrike">
                        <a:solidFill>
                          <a:srgbClr val="000000"/>
                        </a:solidFill>
                        <a:effectLst/>
                        <a:latin typeface="Avenir LT Std 45 Book" panose="020B0502020203020204" pitchFamily="34" charset="0"/>
                      </a:endParaRPr>
                    </a:p>
                  </a:txBody>
                  <a:tcPr marL="9525" marR="9525" marT="9525" marB="0" anchor="ctr"/>
                </a:tc>
                <a:tc>
                  <a:txBody>
                    <a:bodyPr/>
                    <a:lstStyle/>
                    <a:p>
                      <a:pPr algn="r" rtl="0" fontAlgn="ctr"/>
                      <a:r>
                        <a:rPr lang="en-US" sz="1800" u="none" strike="noStrike">
                          <a:effectLst/>
                        </a:rPr>
                        <a:t>680</a:t>
                      </a:r>
                      <a:endParaRPr lang="en-US" sz="1800" b="0" i="0" u="none" strike="noStrike">
                        <a:solidFill>
                          <a:srgbClr val="000000"/>
                        </a:solidFill>
                        <a:effectLst/>
                        <a:latin typeface="Avenir LT Std 45 Book" panose="020B0502020203020204" pitchFamily="34" charset="0"/>
                      </a:endParaRPr>
                    </a:p>
                  </a:txBody>
                  <a:tcPr marL="9525" marR="9525" marT="9525" marB="0" anchor="ctr"/>
                </a:tc>
                <a:tc>
                  <a:txBody>
                    <a:bodyPr/>
                    <a:lstStyle/>
                    <a:p>
                      <a:pPr algn="r" rtl="0" fontAlgn="ctr"/>
                      <a:r>
                        <a:rPr lang="en-US" sz="1800" u="none" strike="noStrike" dirty="0">
                          <a:effectLst/>
                        </a:rPr>
                        <a:t>1.96</a:t>
                      </a:r>
                      <a:endParaRPr lang="en-US" sz="1800" b="0" i="0" u="none" strike="noStrike" dirty="0">
                        <a:solidFill>
                          <a:srgbClr val="000000"/>
                        </a:solidFill>
                        <a:effectLst/>
                        <a:latin typeface="Avenir LT Std 45 Book" panose="020B0502020203020204" pitchFamily="34" charset="0"/>
                      </a:endParaRPr>
                    </a:p>
                  </a:txBody>
                  <a:tcPr marL="9525" marR="9525" marT="9525" marB="0" anchor="ctr"/>
                </a:tc>
                <a:tc>
                  <a:txBody>
                    <a:bodyPr/>
                    <a:lstStyle/>
                    <a:p>
                      <a:pPr algn="r" rtl="0" fontAlgn="ctr"/>
                      <a:r>
                        <a:rPr lang="en-US" sz="1800" u="none" strike="noStrike" dirty="0">
                          <a:effectLst/>
                        </a:rPr>
                        <a:t>$72,290 </a:t>
                      </a:r>
                      <a:endParaRPr lang="en-US" sz="1800" b="0" i="0" u="none" strike="noStrike" dirty="0">
                        <a:solidFill>
                          <a:srgbClr val="000000"/>
                        </a:solidFill>
                        <a:effectLst/>
                        <a:latin typeface="Avenir LT Std 45 Book" panose="020B0502020203020204" pitchFamily="34" charset="0"/>
                      </a:endParaRPr>
                    </a:p>
                  </a:txBody>
                  <a:tcPr marL="9525" marR="9525" marT="9525" marB="0" anchor="ctr"/>
                </a:tc>
                <a:extLst>
                  <a:ext uri="{0D108BD9-81ED-4DB2-BD59-A6C34878D82A}">
                    <a16:rowId xmlns:a16="http://schemas.microsoft.com/office/drawing/2014/main" val="10002"/>
                  </a:ext>
                </a:extLst>
              </a:tr>
              <a:tr h="382395">
                <a:tc>
                  <a:txBody>
                    <a:bodyPr/>
                    <a:lstStyle/>
                    <a:p>
                      <a:pPr algn="l" rtl="0" fontAlgn="ctr"/>
                      <a:r>
                        <a:rPr lang="en-US" sz="1800" u="none" strike="noStrike">
                          <a:effectLst/>
                        </a:rPr>
                        <a:t>17-2051</a:t>
                      </a:r>
                      <a:endParaRPr lang="en-US" sz="1800" b="1" i="0" u="none" strike="noStrike">
                        <a:solidFill>
                          <a:srgbClr val="FFFFFF"/>
                        </a:solidFill>
                        <a:effectLst/>
                        <a:latin typeface="Avenir LT Std 45 Book" panose="020B0502020203020204" pitchFamily="34" charset="0"/>
                      </a:endParaRPr>
                    </a:p>
                  </a:txBody>
                  <a:tcPr marL="9525" marR="9525" marT="9525" marB="0" anchor="ctr"/>
                </a:tc>
                <a:tc>
                  <a:txBody>
                    <a:bodyPr/>
                    <a:lstStyle/>
                    <a:p>
                      <a:pPr algn="l" rtl="0" fontAlgn="ctr"/>
                      <a:r>
                        <a:rPr lang="en-US" sz="1800" u="none" strike="noStrike">
                          <a:effectLst/>
                        </a:rPr>
                        <a:t>Civil Engineers</a:t>
                      </a:r>
                      <a:endParaRPr lang="en-US" sz="1800" b="0" i="0" u="none" strike="noStrike">
                        <a:solidFill>
                          <a:srgbClr val="000000"/>
                        </a:solidFill>
                        <a:effectLst/>
                        <a:latin typeface="Avenir LT Std 45 Book" panose="020B0502020203020204" pitchFamily="34" charset="0"/>
                      </a:endParaRPr>
                    </a:p>
                  </a:txBody>
                  <a:tcPr marL="9525" marR="9525" marT="9525" marB="0" anchor="ctr"/>
                </a:tc>
                <a:tc>
                  <a:txBody>
                    <a:bodyPr/>
                    <a:lstStyle/>
                    <a:p>
                      <a:pPr algn="r" rtl="0" fontAlgn="ctr"/>
                      <a:r>
                        <a:rPr lang="en-US" sz="1800" u="none" strike="noStrike">
                          <a:effectLst/>
                        </a:rPr>
                        <a:t>450</a:t>
                      </a:r>
                      <a:endParaRPr lang="en-US" sz="1800" b="0" i="0" u="none" strike="noStrike">
                        <a:solidFill>
                          <a:srgbClr val="000000"/>
                        </a:solidFill>
                        <a:effectLst/>
                        <a:latin typeface="Avenir LT Std 45 Book" panose="020B0502020203020204" pitchFamily="34" charset="0"/>
                      </a:endParaRPr>
                    </a:p>
                  </a:txBody>
                  <a:tcPr marL="9525" marR="9525" marT="9525" marB="0" anchor="ctr"/>
                </a:tc>
                <a:tc>
                  <a:txBody>
                    <a:bodyPr/>
                    <a:lstStyle/>
                    <a:p>
                      <a:pPr algn="r" rtl="0" fontAlgn="ctr"/>
                      <a:r>
                        <a:rPr lang="en-US" sz="1800" u="none" strike="noStrike">
                          <a:effectLst/>
                        </a:rPr>
                        <a:t>1.19</a:t>
                      </a:r>
                      <a:endParaRPr lang="en-US" sz="1800" b="0" i="0" u="none" strike="noStrike">
                        <a:solidFill>
                          <a:srgbClr val="000000"/>
                        </a:solidFill>
                        <a:effectLst/>
                        <a:latin typeface="Avenir LT Std 45 Book" panose="020B0502020203020204" pitchFamily="34" charset="0"/>
                      </a:endParaRPr>
                    </a:p>
                  </a:txBody>
                  <a:tcPr marL="9525" marR="9525" marT="9525" marB="0" anchor="ctr"/>
                </a:tc>
                <a:tc>
                  <a:txBody>
                    <a:bodyPr/>
                    <a:lstStyle/>
                    <a:p>
                      <a:pPr algn="r" rtl="0" fontAlgn="ctr"/>
                      <a:r>
                        <a:rPr lang="en-US" sz="1800" u="none" strike="noStrike" dirty="0">
                          <a:effectLst/>
                        </a:rPr>
                        <a:t>$86,720 </a:t>
                      </a:r>
                      <a:endParaRPr lang="en-US" sz="1800" b="0" i="0" u="none" strike="noStrike" dirty="0">
                        <a:solidFill>
                          <a:srgbClr val="000000"/>
                        </a:solidFill>
                        <a:effectLst/>
                        <a:latin typeface="Avenir LT Std 45 Book" panose="020B0502020203020204" pitchFamily="34" charset="0"/>
                      </a:endParaRPr>
                    </a:p>
                  </a:txBody>
                  <a:tcPr marL="9525" marR="9525" marT="9525" marB="0" anchor="ctr"/>
                </a:tc>
                <a:extLst>
                  <a:ext uri="{0D108BD9-81ED-4DB2-BD59-A6C34878D82A}">
                    <a16:rowId xmlns:a16="http://schemas.microsoft.com/office/drawing/2014/main" val="10003"/>
                  </a:ext>
                </a:extLst>
              </a:tr>
              <a:tr h="751956">
                <a:tc>
                  <a:txBody>
                    <a:bodyPr/>
                    <a:lstStyle/>
                    <a:p>
                      <a:pPr algn="l" rtl="0" fontAlgn="ctr"/>
                      <a:r>
                        <a:rPr lang="en-US" sz="1800" u="none" strike="noStrike">
                          <a:effectLst/>
                        </a:rPr>
                        <a:t>19-2041</a:t>
                      </a:r>
                      <a:endParaRPr lang="en-US" sz="1800" b="1" i="0" u="none" strike="noStrike">
                        <a:solidFill>
                          <a:srgbClr val="FFFFFF"/>
                        </a:solidFill>
                        <a:effectLst/>
                        <a:latin typeface="Avenir LT Std 45 Book" panose="020B0502020203020204" pitchFamily="34" charset="0"/>
                      </a:endParaRPr>
                    </a:p>
                  </a:txBody>
                  <a:tcPr marL="9525" marR="9525" marT="9525" marB="0" anchor="ctr"/>
                </a:tc>
                <a:tc>
                  <a:txBody>
                    <a:bodyPr/>
                    <a:lstStyle/>
                    <a:p>
                      <a:pPr algn="l" rtl="0" fontAlgn="ctr"/>
                      <a:r>
                        <a:rPr lang="en-US" sz="1800" u="none" strike="noStrike">
                          <a:effectLst/>
                        </a:rPr>
                        <a:t>Environmental Scientists &amp; Specialists, Including Health</a:t>
                      </a:r>
                      <a:endParaRPr lang="en-US" sz="1800" b="0" i="0" u="none" strike="noStrike">
                        <a:solidFill>
                          <a:srgbClr val="000000"/>
                        </a:solidFill>
                        <a:effectLst/>
                        <a:latin typeface="Avenir LT Std 45 Book" panose="020B0502020203020204" pitchFamily="34" charset="0"/>
                      </a:endParaRPr>
                    </a:p>
                  </a:txBody>
                  <a:tcPr marL="9525" marR="9525" marT="9525" marB="0" anchor="ctr"/>
                </a:tc>
                <a:tc>
                  <a:txBody>
                    <a:bodyPr/>
                    <a:lstStyle/>
                    <a:p>
                      <a:pPr algn="r" rtl="0" fontAlgn="ctr"/>
                      <a:r>
                        <a:rPr lang="en-US" sz="1800" u="none" strike="noStrike">
                          <a:effectLst/>
                        </a:rPr>
                        <a:t>390</a:t>
                      </a:r>
                      <a:endParaRPr lang="en-US" sz="1800" b="0" i="0" u="none" strike="noStrike">
                        <a:solidFill>
                          <a:srgbClr val="000000"/>
                        </a:solidFill>
                        <a:effectLst/>
                        <a:latin typeface="Avenir LT Std 45 Book" panose="020B0502020203020204" pitchFamily="34" charset="0"/>
                      </a:endParaRPr>
                    </a:p>
                  </a:txBody>
                  <a:tcPr marL="9525" marR="9525" marT="9525" marB="0" anchor="ctr"/>
                </a:tc>
                <a:tc>
                  <a:txBody>
                    <a:bodyPr/>
                    <a:lstStyle/>
                    <a:p>
                      <a:pPr algn="r" rtl="0" fontAlgn="ctr"/>
                      <a:r>
                        <a:rPr lang="en-US" sz="1800" u="none" strike="noStrike">
                          <a:effectLst/>
                        </a:rPr>
                        <a:t>3.89</a:t>
                      </a:r>
                      <a:endParaRPr lang="en-US" sz="1800" b="0" i="0" u="none" strike="noStrike">
                        <a:solidFill>
                          <a:srgbClr val="000000"/>
                        </a:solidFill>
                        <a:effectLst/>
                        <a:latin typeface="Avenir LT Std 45 Book" panose="020B0502020203020204" pitchFamily="34" charset="0"/>
                      </a:endParaRPr>
                    </a:p>
                  </a:txBody>
                  <a:tcPr marL="9525" marR="9525" marT="9525" marB="0" anchor="ctr"/>
                </a:tc>
                <a:tc>
                  <a:txBody>
                    <a:bodyPr/>
                    <a:lstStyle/>
                    <a:p>
                      <a:pPr algn="r" rtl="0" fontAlgn="ctr"/>
                      <a:r>
                        <a:rPr lang="en-US" sz="1800" u="none" strike="noStrike" dirty="0">
                          <a:effectLst/>
                        </a:rPr>
                        <a:t>$47,510 </a:t>
                      </a:r>
                      <a:endParaRPr lang="en-US" sz="1800" b="0" i="0" u="none" strike="noStrike" dirty="0">
                        <a:solidFill>
                          <a:srgbClr val="000000"/>
                        </a:solidFill>
                        <a:effectLst/>
                        <a:latin typeface="Avenir LT Std 45 Book" panose="020B0502020203020204" pitchFamily="34" charset="0"/>
                      </a:endParaRPr>
                    </a:p>
                  </a:txBody>
                  <a:tcPr marL="9525" marR="9525" marT="9525" marB="0" anchor="ctr"/>
                </a:tc>
                <a:extLst>
                  <a:ext uri="{0D108BD9-81ED-4DB2-BD59-A6C34878D82A}">
                    <a16:rowId xmlns:a16="http://schemas.microsoft.com/office/drawing/2014/main" val="10004"/>
                  </a:ext>
                </a:extLst>
              </a:tr>
              <a:tr h="382395">
                <a:tc>
                  <a:txBody>
                    <a:bodyPr/>
                    <a:lstStyle/>
                    <a:p>
                      <a:pPr algn="l" rtl="0" fontAlgn="ctr"/>
                      <a:r>
                        <a:rPr lang="en-US" sz="1800" u="none" strike="noStrike">
                          <a:effectLst/>
                        </a:rPr>
                        <a:t>17-3022</a:t>
                      </a:r>
                      <a:endParaRPr lang="en-US" sz="1800" b="1" i="0" u="none" strike="noStrike">
                        <a:solidFill>
                          <a:srgbClr val="FFFFFF"/>
                        </a:solidFill>
                        <a:effectLst/>
                        <a:latin typeface="Avenir LT Std 45 Book" panose="020B0502020203020204" pitchFamily="34" charset="0"/>
                      </a:endParaRPr>
                    </a:p>
                  </a:txBody>
                  <a:tcPr marL="9525" marR="9525" marT="9525" marB="0" anchor="ctr"/>
                </a:tc>
                <a:tc>
                  <a:txBody>
                    <a:bodyPr/>
                    <a:lstStyle/>
                    <a:p>
                      <a:pPr algn="l" rtl="0" fontAlgn="ctr"/>
                      <a:r>
                        <a:rPr lang="en-US" sz="1800" u="none" strike="noStrike">
                          <a:effectLst/>
                        </a:rPr>
                        <a:t>Civil Engineering Technicians</a:t>
                      </a:r>
                      <a:endParaRPr lang="en-US" sz="1800" b="0" i="0" u="none" strike="noStrike">
                        <a:solidFill>
                          <a:srgbClr val="000000"/>
                        </a:solidFill>
                        <a:effectLst/>
                        <a:latin typeface="Avenir LT Std 45 Book" panose="020B0502020203020204" pitchFamily="34" charset="0"/>
                      </a:endParaRPr>
                    </a:p>
                  </a:txBody>
                  <a:tcPr marL="9525" marR="9525" marT="9525" marB="0" anchor="ctr"/>
                </a:tc>
                <a:tc>
                  <a:txBody>
                    <a:bodyPr/>
                    <a:lstStyle/>
                    <a:p>
                      <a:pPr algn="r" rtl="0" fontAlgn="ctr"/>
                      <a:r>
                        <a:rPr lang="en-US" sz="1800" u="none" strike="noStrike">
                          <a:effectLst/>
                        </a:rPr>
                        <a:t>360</a:t>
                      </a:r>
                      <a:endParaRPr lang="en-US" sz="1800" b="0" i="0" u="none" strike="noStrike">
                        <a:solidFill>
                          <a:srgbClr val="000000"/>
                        </a:solidFill>
                        <a:effectLst/>
                        <a:latin typeface="Avenir LT Std 45 Book" panose="020B0502020203020204" pitchFamily="34" charset="0"/>
                      </a:endParaRPr>
                    </a:p>
                  </a:txBody>
                  <a:tcPr marL="9525" marR="9525" marT="9525" marB="0" anchor="ctr"/>
                </a:tc>
                <a:tc>
                  <a:txBody>
                    <a:bodyPr/>
                    <a:lstStyle/>
                    <a:p>
                      <a:pPr algn="r" rtl="0" fontAlgn="ctr"/>
                      <a:r>
                        <a:rPr lang="en-US" sz="1800" u="none" strike="noStrike">
                          <a:effectLst/>
                        </a:rPr>
                        <a:t>4.07</a:t>
                      </a:r>
                      <a:endParaRPr lang="en-US" sz="1800" b="0" i="0" u="none" strike="noStrike">
                        <a:solidFill>
                          <a:srgbClr val="000000"/>
                        </a:solidFill>
                        <a:effectLst/>
                        <a:latin typeface="Avenir LT Std 45 Book" panose="020B0502020203020204" pitchFamily="34" charset="0"/>
                      </a:endParaRPr>
                    </a:p>
                  </a:txBody>
                  <a:tcPr marL="9525" marR="9525" marT="9525" marB="0" anchor="ctr"/>
                </a:tc>
                <a:tc>
                  <a:txBody>
                    <a:bodyPr/>
                    <a:lstStyle/>
                    <a:p>
                      <a:pPr algn="r" rtl="0" fontAlgn="ctr"/>
                      <a:r>
                        <a:rPr lang="en-US" sz="1800" u="none" strike="noStrike" dirty="0">
                          <a:effectLst/>
                        </a:rPr>
                        <a:t>$47,880 </a:t>
                      </a:r>
                      <a:endParaRPr lang="en-US" sz="1800" b="0" i="0" u="none" strike="noStrike" dirty="0">
                        <a:solidFill>
                          <a:srgbClr val="000000"/>
                        </a:solidFill>
                        <a:effectLst/>
                        <a:latin typeface="Avenir LT Std 45 Book" panose="020B0502020203020204" pitchFamily="34" charset="0"/>
                      </a:endParaRPr>
                    </a:p>
                  </a:txBody>
                  <a:tcPr marL="9525" marR="9525" marT="9525" marB="0" anchor="ctr"/>
                </a:tc>
                <a:extLst>
                  <a:ext uri="{0D108BD9-81ED-4DB2-BD59-A6C34878D82A}">
                    <a16:rowId xmlns:a16="http://schemas.microsoft.com/office/drawing/2014/main" val="10005"/>
                  </a:ext>
                </a:extLst>
              </a:tr>
              <a:tr h="382395">
                <a:tc>
                  <a:txBody>
                    <a:bodyPr/>
                    <a:lstStyle/>
                    <a:p>
                      <a:pPr algn="l" rtl="0" fontAlgn="ctr"/>
                      <a:r>
                        <a:rPr lang="en-US" sz="1800" u="none" strike="noStrike">
                          <a:effectLst/>
                        </a:rPr>
                        <a:t>15-1151</a:t>
                      </a:r>
                      <a:endParaRPr lang="en-US" sz="1800" b="1" i="0" u="none" strike="noStrike">
                        <a:solidFill>
                          <a:srgbClr val="FFFFFF"/>
                        </a:solidFill>
                        <a:effectLst/>
                        <a:latin typeface="Avenir LT Std 45 Book" panose="020B0502020203020204" pitchFamily="34" charset="0"/>
                      </a:endParaRPr>
                    </a:p>
                  </a:txBody>
                  <a:tcPr marL="9525" marR="9525" marT="9525" marB="0" anchor="ctr"/>
                </a:tc>
                <a:tc>
                  <a:txBody>
                    <a:bodyPr/>
                    <a:lstStyle/>
                    <a:p>
                      <a:pPr algn="l" rtl="0" fontAlgn="ctr"/>
                      <a:r>
                        <a:rPr lang="en-US" sz="1800" u="none" strike="noStrike">
                          <a:effectLst/>
                        </a:rPr>
                        <a:t>Computer User Support Specialists</a:t>
                      </a:r>
                      <a:endParaRPr lang="en-US" sz="1800" b="0" i="0" u="none" strike="noStrike">
                        <a:solidFill>
                          <a:srgbClr val="000000"/>
                        </a:solidFill>
                        <a:effectLst/>
                        <a:latin typeface="Avenir LT Std 45 Book" panose="020B0502020203020204" pitchFamily="34" charset="0"/>
                      </a:endParaRPr>
                    </a:p>
                  </a:txBody>
                  <a:tcPr marL="9525" marR="9525" marT="9525" marB="0" anchor="ctr"/>
                </a:tc>
                <a:tc>
                  <a:txBody>
                    <a:bodyPr/>
                    <a:lstStyle/>
                    <a:p>
                      <a:pPr algn="r" rtl="0" fontAlgn="ctr"/>
                      <a:r>
                        <a:rPr lang="en-US" sz="1800" u="none" strike="noStrike">
                          <a:effectLst/>
                        </a:rPr>
                        <a:t>320</a:t>
                      </a:r>
                      <a:endParaRPr lang="en-US" sz="1800" b="0" i="0" u="none" strike="noStrike">
                        <a:solidFill>
                          <a:srgbClr val="000000"/>
                        </a:solidFill>
                        <a:effectLst/>
                        <a:latin typeface="Avenir LT Std 45 Book" panose="020B0502020203020204" pitchFamily="34" charset="0"/>
                      </a:endParaRPr>
                    </a:p>
                  </a:txBody>
                  <a:tcPr marL="9525" marR="9525" marT="9525" marB="0" anchor="ctr"/>
                </a:tc>
                <a:tc>
                  <a:txBody>
                    <a:bodyPr/>
                    <a:lstStyle/>
                    <a:p>
                      <a:pPr algn="r" rtl="0" fontAlgn="ctr"/>
                      <a:r>
                        <a:rPr lang="en-US" sz="1800" u="none" strike="noStrike">
                          <a:effectLst/>
                        </a:rPr>
                        <a:t>0.41</a:t>
                      </a:r>
                      <a:endParaRPr lang="en-US" sz="1800" b="0" i="0" u="none" strike="noStrike">
                        <a:solidFill>
                          <a:srgbClr val="000000"/>
                        </a:solidFill>
                        <a:effectLst/>
                        <a:latin typeface="Avenir LT Std 45 Book" panose="020B0502020203020204" pitchFamily="34" charset="0"/>
                      </a:endParaRPr>
                    </a:p>
                  </a:txBody>
                  <a:tcPr marL="9525" marR="9525" marT="9525" marB="0" anchor="ctr"/>
                </a:tc>
                <a:tc>
                  <a:txBody>
                    <a:bodyPr/>
                    <a:lstStyle/>
                    <a:p>
                      <a:pPr algn="r" rtl="0" fontAlgn="ctr"/>
                      <a:r>
                        <a:rPr lang="en-US" sz="1800" u="none" strike="noStrike" dirty="0">
                          <a:effectLst/>
                        </a:rPr>
                        <a:t>$40,970 </a:t>
                      </a:r>
                      <a:endParaRPr lang="en-US" sz="1800" b="0" i="0" u="none" strike="noStrike" dirty="0">
                        <a:solidFill>
                          <a:srgbClr val="000000"/>
                        </a:solidFill>
                        <a:effectLst/>
                        <a:latin typeface="Avenir LT Std 45 Book" panose="020B0502020203020204" pitchFamily="34" charset="0"/>
                      </a:endParaRPr>
                    </a:p>
                  </a:txBody>
                  <a:tcPr marL="9525" marR="9525" marT="9525" marB="0" anchor="ctr"/>
                </a:tc>
                <a:extLst>
                  <a:ext uri="{0D108BD9-81ED-4DB2-BD59-A6C34878D82A}">
                    <a16:rowId xmlns:a16="http://schemas.microsoft.com/office/drawing/2014/main" val="10006"/>
                  </a:ext>
                </a:extLst>
              </a:tr>
              <a:tr h="382395">
                <a:tc>
                  <a:txBody>
                    <a:bodyPr/>
                    <a:lstStyle/>
                    <a:p>
                      <a:pPr algn="l" rtl="0" fontAlgn="ctr"/>
                      <a:r>
                        <a:rPr lang="en-US" sz="1800" u="none" strike="noStrike">
                          <a:effectLst/>
                        </a:rPr>
                        <a:t>17-2141</a:t>
                      </a:r>
                      <a:endParaRPr lang="en-US" sz="1800" b="1" i="0" u="none" strike="noStrike">
                        <a:solidFill>
                          <a:srgbClr val="FFFFFF"/>
                        </a:solidFill>
                        <a:effectLst/>
                        <a:latin typeface="Avenir LT Std 45 Book" panose="020B0502020203020204" pitchFamily="34" charset="0"/>
                      </a:endParaRPr>
                    </a:p>
                  </a:txBody>
                  <a:tcPr marL="9525" marR="9525" marT="9525" marB="0" anchor="ctr"/>
                </a:tc>
                <a:tc>
                  <a:txBody>
                    <a:bodyPr/>
                    <a:lstStyle/>
                    <a:p>
                      <a:pPr algn="l" rtl="0" fontAlgn="ctr"/>
                      <a:r>
                        <a:rPr lang="en-US" sz="1800" u="none" strike="noStrike" dirty="0">
                          <a:effectLst/>
                        </a:rPr>
                        <a:t>Mechanical Engineers</a:t>
                      </a:r>
                      <a:endParaRPr lang="en-US" sz="1800" b="0" i="0" u="none" strike="noStrike" dirty="0">
                        <a:solidFill>
                          <a:srgbClr val="000000"/>
                        </a:solidFill>
                        <a:effectLst/>
                        <a:latin typeface="Avenir LT Std 45 Book" panose="020B0502020203020204" pitchFamily="34" charset="0"/>
                      </a:endParaRPr>
                    </a:p>
                  </a:txBody>
                  <a:tcPr marL="9525" marR="9525" marT="9525" marB="0" anchor="ctr"/>
                </a:tc>
                <a:tc>
                  <a:txBody>
                    <a:bodyPr/>
                    <a:lstStyle/>
                    <a:p>
                      <a:pPr algn="r" rtl="0" fontAlgn="ctr"/>
                      <a:r>
                        <a:rPr lang="en-US" sz="1800" u="none" strike="noStrike">
                          <a:effectLst/>
                        </a:rPr>
                        <a:t>310</a:t>
                      </a:r>
                      <a:endParaRPr lang="en-US" sz="1800" b="0" i="0" u="none" strike="noStrike">
                        <a:solidFill>
                          <a:srgbClr val="000000"/>
                        </a:solidFill>
                        <a:effectLst/>
                        <a:latin typeface="Avenir LT Std 45 Book" panose="020B0502020203020204" pitchFamily="34" charset="0"/>
                      </a:endParaRPr>
                    </a:p>
                  </a:txBody>
                  <a:tcPr marL="9525" marR="9525" marT="9525" marB="0" anchor="ctr"/>
                </a:tc>
                <a:tc>
                  <a:txBody>
                    <a:bodyPr/>
                    <a:lstStyle/>
                    <a:p>
                      <a:pPr algn="r" rtl="0" fontAlgn="ctr"/>
                      <a:r>
                        <a:rPr lang="en-US" sz="1800" u="none" strike="noStrike">
                          <a:effectLst/>
                        </a:rPr>
                        <a:t>0.84</a:t>
                      </a:r>
                      <a:endParaRPr lang="en-US" sz="1800" b="0" i="0" u="none" strike="noStrike">
                        <a:solidFill>
                          <a:srgbClr val="000000"/>
                        </a:solidFill>
                        <a:effectLst/>
                        <a:latin typeface="Avenir LT Std 45 Book" panose="020B0502020203020204" pitchFamily="34" charset="0"/>
                      </a:endParaRPr>
                    </a:p>
                  </a:txBody>
                  <a:tcPr marL="9525" marR="9525" marT="9525" marB="0" anchor="ctr"/>
                </a:tc>
                <a:tc>
                  <a:txBody>
                    <a:bodyPr/>
                    <a:lstStyle/>
                    <a:p>
                      <a:pPr algn="r" rtl="0" fontAlgn="ctr"/>
                      <a:r>
                        <a:rPr lang="en-US" sz="1800" u="none" strike="noStrike" dirty="0">
                          <a:effectLst/>
                        </a:rPr>
                        <a:t>$81,410 </a:t>
                      </a:r>
                      <a:endParaRPr lang="en-US" sz="1800" b="0" i="0" u="none" strike="noStrike" dirty="0">
                        <a:solidFill>
                          <a:srgbClr val="000000"/>
                        </a:solidFill>
                        <a:effectLst/>
                        <a:latin typeface="Avenir LT Std 45 Book" panose="020B0502020203020204" pitchFamily="34" charset="0"/>
                      </a:endParaRPr>
                    </a:p>
                  </a:txBody>
                  <a:tcPr marL="9525" marR="9525" marT="9525" marB="0" anchor="ctr"/>
                </a:tc>
                <a:extLst>
                  <a:ext uri="{0D108BD9-81ED-4DB2-BD59-A6C34878D82A}">
                    <a16:rowId xmlns:a16="http://schemas.microsoft.com/office/drawing/2014/main" val="10007"/>
                  </a:ext>
                </a:extLst>
              </a:tr>
            </a:tbl>
          </a:graphicData>
        </a:graphic>
      </p:graphicFrame>
      <p:sp>
        <p:nvSpPr>
          <p:cNvPr id="5" name="Content Placeholder 4"/>
          <p:cNvSpPr>
            <a:spLocks noGrp="1"/>
          </p:cNvSpPr>
          <p:nvPr>
            <p:ph idx="1"/>
          </p:nvPr>
        </p:nvSpPr>
        <p:spPr>
          <a:xfrm>
            <a:off x="6825174" y="1411114"/>
            <a:ext cx="6060831" cy="425999"/>
          </a:xfrm>
        </p:spPr>
        <p:txBody>
          <a:bodyPr>
            <a:normAutofit fontScale="92500" lnSpcReduction="10000"/>
          </a:bodyPr>
          <a:lstStyle/>
          <a:p>
            <a:pPr marL="0" indent="0">
              <a:buNone/>
            </a:pPr>
            <a:r>
              <a:rPr lang="en-US" dirty="0" smtClean="0"/>
              <a:t>Top 8 by Total Employment</a:t>
            </a:r>
            <a:endParaRPr lang="en-US" dirty="0"/>
          </a:p>
        </p:txBody>
      </p:sp>
    </p:spTree>
    <p:extLst>
      <p:ext uri="{BB962C8B-B14F-4D97-AF65-F5344CB8AC3E}">
        <p14:creationId xmlns:p14="http://schemas.microsoft.com/office/powerpoint/2010/main" val="3797660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199" y="365124"/>
            <a:ext cx="11070515" cy="1325563"/>
          </a:xfrm>
        </p:spPr>
        <p:txBody>
          <a:bodyPr>
            <a:normAutofit/>
          </a:bodyPr>
          <a:lstStyle/>
          <a:p>
            <a:r>
              <a:rPr lang="en-US" dirty="0"/>
              <a:t>Employment within </a:t>
            </a:r>
            <a:r>
              <a:rPr lang="en-US" dirty="0" smtClean="0"/>
              <a:t>High-Tech Industries </a:t>
            </a:r>
            <a:endParaRPr lang="en-US" dirty="0"/>
          </a:p>
        </p:txBody>
      </p:sp>
      <p:sp>
        <p:nvSpPr>
          <p:cNvPr id="5" name="TextBox 4"/>
          <p:cNvSpPr txBox="1"/>
          <p:nvPr/>
        </p:nvSpPr>
        <p:spPr>
          <a:xfrm>
            <a:off x="2477095" y="5791500"/>
            <a:ext cx="9470721" cy="369332"/>
          </a:xfrm>
          <a:prstGeom prst="rect">
            <a:avLst/>
          </a:prstGeom>
          <a:noFill/>
        </p:spPr>
        <p:txBody>
          <a:bodyPr wrap="square" rtlCol="0">
            <a:spAutoFit/>
          </a:bodyPr>
          <a:lstStyle/>
          <a:p>
            <a:r>
              <a:rPr lang="en-US" dirty="0">
                <a:latin typeface="Avenir LT Std 45 Book" panose="020B0502020203020204" pitchFamily="34" charset="0"/>
              </a:rPr>
              <a:t>Source: Bureau of Labor Statistics; website: </a:t>
            </a:r>
            <a:r>
              <a:rPr lang="en-US" u="sng" dirty="0">
                <a:latin typeface="Avenir LT Std 45 Book" panose="020B0502020203020204" pitchFamily="34" charset="0"/>
                <a:hlinkClick r:id="rId3"/>
              </a:rPr>
              <a:t>https://</a:t>
            </a:r>
            <a:r>
              <a:rPr lang="en-US" u="sng" dirty="0" smtClean="0">
                <a:latin typeface="Avenir LT Std 45 Book" panose="020B0502020203020204" pitchFamily="34" charset="0"/>
                <a:hlinkClick r:id="rId3"/>
              </a:rPr>
              <a:t>data.bls.gov/PDQWeb/en</a:t>
            </a:r>
            <a:endParaRPr lang="en-US" dirty="0">
              <a:latin typeface="Avenir LT Std 45 Book" panose="020B0502020203020204" pitchFamily="34" charset="0"/>
            </a:endParaRPr>
          </a:p>
        </p:txBody>
      </p:sp>
      <p:graphicFrame>
        <p:nvGraphicFramePr>
          <p:cNvPr id="9" name="Content Placeholder 8"/>
          <p:cNvGraphicFramePr>
            <a:graphicFrameLocks noGrp="1"/>
          </p:cNvGraphicFramePr>
          <p:nvPr>
            <p:ph idx="1"/>
            <p:extLst/>
          </p:nvPr>
        </p:nvGraphicFramePr>
        <p:xfrm>
          <a:off x="1912293" y="1406527"/>
          <a:ext cx="9204197" cy="4384972"/>
        </p:xfrm>
        <a:graphic>
          <a:graphicData uri="http://schemas.openxmlformats.org/drawingml/2006/table">
            <a:tbl>
              <a:tblPr firstRow="1" firstCol="1" bandRow="1">
                <a:tableStyleId>{5C22544A-7EE6-4342-B048-85BDC9FD1C3A}</a:tableStyleId>
              </a:tblPr>
              <a:tblGrid>
                <a:gridCol w="760976">
                  <a:extLst>
                    <a:ext uri="{9D8B030D-6E8A-4147-A177-3AD203B41FA5}">
                      <a16:colId xmlns:a16="http://schemas.microsoft.com/office/drawing/2014/main" val="20000"/>
                    </a:ext>
                  </a:extLst>
                </a:gridCol>
                <a:gridCol w="3366540">
                  <a:extLst>
                    <a:ext uri="{9D8B030D-6E8A-4147-A177-3AD203B41FA5}">
                      <a16:colId xmlns:a16="http://schemas.microsoft.com/office/drawing/2014/main" val="1037525762"/>
                    </a:ext>
                  </a:extLst>
                </a:gridCol>
                <a:gridCol w="1661401">
                  <a:extLst>
                    <a:ext uri="{9D8B030D-6E8A-4147-A177-3AD203B41FA5}">
                      <a16:colId xmlns:a16="http://schemas.microsoft.com/office/drawing/2014/main" val="20001"/>
                    </a:ext>
                  </a:extLst>
                </a:gridCol>
                <a:gridCol w="1404639">
                  <a:extLst>
                    <a:ext uri="{9D8B030D-6E8A-4147-A177-3AD203B41FA5}">
                      <a16:colId xmlns:a16="http://schemas.microsoft.com/office/drawing/2014/main" val="20002"/>
                    </a:ext>
                  </a:extLst>
                </a:gridCol>
                <a:gridCol w="2010641">
                  <a:extLst>
                    <a:ext uri="{9D8B030D-6E8A-4147-A177-3AD203B41FA5}">
                      <a16:colId xmlns:a16="http://schemas.microsoft.com/office/drawing/2014/main" val="20003"/>
                    </a:ext>
                  </a:extLst>
                </a:gridCol>
              </a:tblGrid>
              <a:tr h="492799">
                <a:tc>
                  <a:txBody>
                    <a:bodyPr/>
                    <a:lstStyle/>
                    <a:p>
                      <a:pPr marL="0" marR="0">
                        <a:lnSpc>
                          <a:spcPct val="107000"/>
                        </a:lnSpc>
                        <a:spcBef>
                          <a:spcPts val="0"/>
                        </a:spcBef>
                        <a:spcAft>
                          <a:spcPts val="0"/>
                        </a:spcAft>
                      </a:pPr>
                      <a:r>
                        <a:rPr lang="en-US" sz="1400" dirty="0">
                          <a:effectLst/>
                          <a:latin typeface="Avenir LT Std 45 Book" panose="020B0502020203020204" pitchFamily="34" charset="0"/>
                        </a:rPr>
                        <a:t>NAICS</a:t>
                      </a:r>
                      <a:endParaRPr lang="en-US" sz="14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dirty="0" smtClean="0">
                          <a:effectLst/>
                          <a:latin typeface="Avenir LT Std 45 Book" panose="020B0502020203020204" pitchFamily="34" charset="0"/>
                        </a:rPr>
                        <a:t>Industry</a:t>
                      </a:r>
                      <a:r>
                        <a:rPr lang="en-US" sz="1400" baseline="0" dirty="0" smtClean="0">
                          <a:effectLst/>
                          <a:latin typeface="Avenir LT Std 45 Book" panose="020B0502020203020204" pitchFamily="34" charset="0"/>
                        </a:rPr>
                        <a:t> Description</a:t>
                      </a:r>
                      <a:endParaRPr lang="en-US" sz="14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latin typeface="Avenir LT Std 45 Book" panose="020B0502020203020204" pitchFamily="34" charset="0"/>
                        </a:rPr>
                        <a:t>Establishments</a:t>
                      </a:r>
                      <a:endParaRPr lang="en-US" sz="14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latin typeface="Avenir LT Std 45 Book" panose="020B0502020203020204" pitchFamily="34" charset="0"/>
                        </a:rPr>
                        <a:t>Employees</a:t>
                      </a:r>
                      <a:endParaRPr lang="en-US" sz="14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latin typeface="Avenir LT Std 45 Book" panose="020B0502020203020204" pitchFamily="34" charset="0"/>
                        </a:rPr>
                        <a:t>Average annual pay</a:t>
                      </a:r>
                      <a:endParaRPr lang="en-US" sz="14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81600">
                <a:tc>
                  <a:txBody>
                    <a:bodyPr/>
                    <a:lstStyle/>
                    <a:p>
                      <a:pPr marL="0" marR="0" algn="ctr">
                        <a:lnSpc>
                          <a:spcPct val="107000"/>
                        </a:lnSpc>
                        <a:spcBef>
                          <a:spcPts val="0"/>
                        </a:spcBef>
                        <a:spcAft>
                          <a:spcPts val="0"/>
                        </a:spcAft>
                      </a:pPr>
                      <a:r>
                        <a:rPr lang="en-US" sz="1200" dirty="0">
                          <a:effectLst/>
                          <a:latin typeface="Avenir LT Std 45 Book" panose="020B0502020203020204" pitchFamily="34" charset="0"/>
                        </a:rPr>
                        <a:t>325</a:t>
                      </a:r>
                      <a:endParaRPr lang="en-US" sz="12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dirty="0" smtClean="0">
                          <a:effectLst/>
                          <a:latin typeface="Avenir LT Std 45 Book" panose="020B0502020203020204" pitchFamily="34" charset="0"/>
                        </a:rPr>
                        <a:t>Chemical Manufacturing </a:t>
                      </a:r>
                      <a:endParaRPr lang="en-US" sz="14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latin typeface="Avenir LT Std 45 Book" panose="020B0502020203020204" pitchFamily="34" charset="0"/>
                        </a:rPr>
                        <a:t>1</a:t>
                      </a:r>
                      <a:endParaRPr lang="en-US" sz="14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latin typeface="Avenir LT Std 45 Book" panose="020B0502020203020204" pitchFamily="34" charset="0"/>
                        </a:rPr>
                        <a:t>ND</a:t>
                      </a:r>
                      <a:endParaRPr lang="en-US" sz="140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latin typeface="Avenir LT Std 45 Book" panose="020B0502020203020204" pitchFamily="34" charset="0"/>
                        </a:rPr>
                        <a:t>ND</a:t>
                      </a:r>
                      <a:endParaRPr lang="en-US" sz="140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57779">
                <a:tc>
                  <a:txBody>
                    <a:bodyPr/>
                    <a:lstStyle/>
                    <a:p>
                      <a:pPr marL="0" marR="0" algn="ctr">
                        <a:lnSpc>
                          <a:spcPct val="107000"/>
                        </a:lnSpc>
                        <a:spcBef>
                          <a:spcPts val="0"/>
                        </a:spcBef>
                        <a:spcAft>
                          <a:spcPts val="0"/>
                        </a:spcAft>
                      </a:pPr>
                      <a:r>
                        <a:rPr lang="en-US" sz="1200" dirty="0">
                          <a:effectLst/>
                          <a:latin typeface="Avenir LT Std 45 Book" panose="020B0502020203020204" pitchFamily="34" charset="0"/>
                        </a:rPr>
                        <a:t>333</a:t>
                      </a:r>
                      <a:endParaRPr lang="en-US" sz="12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dirty="0" smtClean="0">
                          <a:effectLst/>
                          <a:latin typeface="Avenir LT Std 45 Book" panose="020B0502020203020204" pitchFamily="34" charset="0"/>
                        </a:rPr>
                        <a:t>Ag, Construction and Machine Manufacturing</a:t>
                      </a:r>
                      <a:endParaRPr lang="en-US" sz="14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latin typeface="Avenir LT Std 45 Book" panose="020B0502020203020204" pitchFamily="34" charset="0"/>
                        </a:rPr>
                        <a:t>4</a:t>
                      </a:r>
                      <a:endParaRPr lang="en-US" sz="14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latin typeface="Avenir LT Std 45 Book" panose="020B0502020203020204" pitchFamily="34" charset="0"/>
                        </a:rPr>
                        <a:t>95</a:t>
                      </a:r>
                      <a:endParaRPr lang="en-US" sz="14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latin typeface="Avenir LT Std 45 Book" panose="020B0502020203020204" pitchFamily="34" charset="0"/>
                        </a:rPr>
                        <a:t>$70,201</a:t>
                      </a:r>
                      <a:endParaRPr lang="en-US" sz="14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81600">
                <a:tc>
                  <a:txBody>
                    <a:bodyPr/>
                    <a:lstStyle/>
                    <a:p>
                      <a:pPr marL="0" marR="0" algn="ctr">
                        <a:lnSpc>
                          <a:spcPct val="107000"/>
                        </a:lnSpc>
                        <a:spcBef>
                          <a:spcPts val="0"/>
                        </a:spcBef>
                        <a:spcAft>
                          <a:spcPts val="0"/>
                        </a:spcAft>
                      </a:pPr>
                      <a:r>
                        <a:rPr lang="en-US" sz="1200" dirty="0">
                          <a:effectLst/>
                          <a:latin typeface="Avenir LT Std 45 Book" panose="020B0502020203020204" pitchFamily="34" charset="0"/>
                        </a:rPr>
                        <a:t>336</a:t>
                      </a:r>
                      <a:endParaRPr lang="en-US" sz="12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dirty="0" smtClean="0">
                          <a:effectLst/>
                          <a:latin typeface="Avenir LT Std 45 Book" panose="020B0502020203020204" pitchFamily="34" charset="0"/>
                        </a:rPr>
                        <a:t>Motor Vehicle Manufacturing</a:t>
                      </a:r>
                      <a:endParaRPr lang="en-US" sz="14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latin typeface="Avenir LT Std 45 Book" panose="020B0502020203020204" pitchFamily="34" charset="0"/>
                        </a:rPr>
                        <a:t>3</a:t>
                      </a:r>
                      <a:endParaRPr lang="en-US" sz="14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latin typeface="Avenir LT Std 45 Book" panose="020B0502020203020204" pitchFamily="34" charset="0"/>
                        </a:rPr>
                        <a:t>601</a:t>
                      </a:r>
                      <a:endParaRPr lang="en-US" sz="14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latin typeface="Avenir LT Std 45 Book" panose="020B0502020203020204" pitchFamily="34" charset="0"/>
                        </a:rPr>
                        <a:t>$64,806</a:t>
                      </a:r>
                      <a:endParaRPr lang="en-US" sz="14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71399">
                <a:tc>
                  <a:txBody>
                    <a:bodyPr/>
                    <a:lstStyle/>
                    <a:p>
                      <a:pPr marL="0" marR="0" algn="ctr">
                        <a:lnSpc>
                          <a:spcPct val="107000"/>
                        </a:lnSpc>
                        <a:spcBef>
                          <a:spcPts val="0"/>
                        </a:spcBef>
                        <a:spcAft>
                          <a:spcPts val="0"/>
                        </a:spcAft>
                      </a:pPr>
                      <a:r>
                        <a:rPr lang="en-US" sz="1200" dirty="0">
                          <a:effectLst/>
                          <a:latin typeface="Avenir LT Std 45 Book" panose="020B0502020203020204" pitchFamily="34" charset="0"/>
                        </a:rPr>
                        <a:t>511</a:t>
                      </a:r>
                      <a:endParaRPr lang="en-US" sz="12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smtClean="0">
                          <a:latin typeface="Avenir LT Std 45 Book" panose="020B0502020203020204" pitchFamily="34" charset="0"/>
                        </a:rPr>
                        <a:t>Newspaper, Periodical, Book, and Directory Publishers</a:t>
                      </a:r>
                      <a:endParaRPr lang="en-US" sz="1400" b="0" dirty="0" smtClean="0">
                        <a:latin typeface="Avenir LT Std 45 Book" panose="020B0502020203020204" pitchFamily="34" charset="0"/>
                      </a:endParaRPr>
                    </a:p>
                  </a:txBody>
                  <a:tcPr marL="68580" marR="68580" marT="0" marB="0"/>
                </a:tc>
                <a:tc>
                  <a:txBody>
                    <a:bodyPr/>
                    <a:lstStyle/>
                    <a:p>
                      <a:pPr marL="0" marR="0" algn="ctr">
                        <a:lnSpc>
                          <a:spcPct val="107000"/>
                        </a:lnSpc>
                        <a:spcBef>
                          <a:spcPts val="0"/>
                        </a:spcBef>
                        <a:spcAft>
                          <a:spcPts val="0"/>
                        </a:spcAft>
                      </a:pPr>
                      <a:r>
                        <a:rPr lang="en-US" sz="1400" dirty="0">
                          <a:effectLst/>
                          <a:latin typeface="Avenir LT Std 45 Book" panose="020B0502020203020204" pitchFamily="34" charset="0"/>
                        </a:rPr>
                        <a:t>2</a:t>
                      </a:r>
                      <a:endParaRPr lang="en-US" sz="14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latin typeface="Avenir LT Std 45 Book" panose="020B0502020203020204" pitchFamily="34" charset="0"/>
                        </a:rPr>
                        <a:t>ND</a:t>
                      </a:r>
                      <a:endParaRPr lang="en-US" sz="14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latin typeface="Avenir LT Std 45 Book" panose="020B0502020203020204" pitchFamily="34" charset="0"/>
                        </a:rPr>
                        <a:t>ND</a:t>
                      </a:r>
                      <a:endParaRPr lang="en-US" sz="14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482099">
                <a:tc>
                  <a:txBody>
                    <a:bodyPr/>
                    <a:lstStyle/>
                    <a:p>
                      <a:pPr marL="0" marR="0" algn="ctr">
                        <a:lnSpc>
                          <a:spcPct val="107000"/>
                        </a:lnSpc>
                        <a:spcBef>
                          <a:spcPts val="0"/>
                        </a:spcBef>
                        <a:spcAft>
                          <a:spcPts val="0"/>
                        </a:spcAft>
                      </a:pPr>
                      <a:r>
                        <a:rPr lang="en-US" sz="1200" dirty="0">
                          <a:effectLst/>
                          <a:latin typeface="Avenir LT Std 45 Book" panose="020B0502020203020204" pitchFamily="34" charset="0"/>
                        </a:rPr>
                        <a:t>517</a:t>
                      </a:r>
                      <a:endParaRPr lang="en-US" sz="12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u="none" dirty="0" smtClean="0">
                          <a:latin typeface="Avenir LT Std 45 Book" panose="020B0502020203020204" pitchFamily="34" charset="0"/>
                        </a:rPr>
                        <a:t>Wired and Wireless Telecommunications Carriers </a:t>
                      </a:r>
                      <a:endParaRPr lang="en-US" sz="1400" u="none" dirty="0">
                        <a:solidFill>
                          <a:schemeClr val="tx1"/>
                        </a:solidFill>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latin typeface="Avenir LT Std 45 Book" panose="020B0502020203020204" pitchFamily="34" charset="0"/>
                        </a:rPr>
                        <a:t>2</a:t>
                      </a:r>
                      <a:endParaRPr lang="en-US" sz="14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latin typeface="Avenir LT Std 45 Book" panose="020B0502020203020204" pitchFamily="34" charset="0"/>
                        </a:rPr>
                        <a:t>ND</a:t>
                      </a:r>
                      <a:endParaRPr lang="en-US" sz="14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latin typeface="Avenir LT Std 45 Book" panose="020B0502020203020204" pitchFamily="34" charset="0"/>
                        </a:rPr>
                        <a:t>ND</a:t>
                      </a:r>
                      <a:endParaRPr lang="en-US" sz="14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482099">
                <a:tc>
                  <a:txBody>
                    <a:bodyPr/>
                    <a:lstStyle/>
                    <a:p>
                      <a:pPr marL="0" marR="0" algn="ctr">
                        <a:lnSpc>
                          <a:spcPct val="107000"/>
                        </a:lnSpc>
                        <a:spcBef>
                          <a:spcPts val="0"/>
                        </a:spcBef>
                        <a:spcAft>
                          <a:spcPts val="0"/>
                        </a:spcAft>
                      </a:pPr>
                      <a:r>
                        <a:rPr lang="en-US" sz="1200" dirty="0">
                          <a:effectLst/>
                          <a:latin typeface="Avenir LT Std 45 Book" panose="020B0502020203020204" pitchFamily="34" charset="0"/>
                        </a:rPr>
                        <a:t>518</a:t>
                      </a:r>
                      <a:endParaRPr lang="en-US" sz="12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u="none" dirty="0" smtClean="0">
                          <a:latin typeface="Avenir LT Std 45 Book" panose="020B0502020203020204" pitchFamily="34" charset="0"/>
                        </a:rPr>
                        <a:t>Data Processing, Hosting, and Related Services </a:t>
                      </a:r>
                      <a:endParaRPr lang="en-US" sz="1400" u="none" dirty="0">
                        <a:solidFill>
                          <a:schemeClr val="tx1"/>
                        </a:solidFill>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latin typeface="Avenir LT Std 45 Book" panose="020B0502020203020204" pitchFamily="34" charset="0"/>
                        </a:rPr>
                        <a:t>1</a:t>
                      </a:r>
                      <a:endParaRPr lang="en-US" sz="14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latin typeface="Avenir LT Std 45 Book" panose="020B0502020203020204" pitchFamily="34" charset="0"/>
                        </a:rPr>
                        <a:t>ND</a:t>
                      </a:r>
                      <a:endParaRPr lang="en-US" sz="14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latin typeface="Avenir LT Std 45 Book" panose="020B0502020203020204" pitchFamily="34" charset="0"/>
                        </a:rPr>
                        <a:t>ND</a:t>
                      </a:r>
                      <a:endParaRPr lang="en-US" sz="14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482099">
                <a:tc>
                  <a:txBody>
                    <a:bodyPr/>
                    <a:lstStyle/>
                    <a:p>
                      <a:pPr marL="0" marR="0" algn="ctr">
                        <a:lnSpc>
                          <a:spcPct val="107000"/>
                        </a:lnSpc>
                        <a:spcBef>
                          <a:spcPts val="0"/>
                        </a:spcBef>
                        <a:spcAft>
                          <a:spcPts val="0"/>
                        </a:spcAft>
                      </a:pPr>
                      <a:r>
                        <a:rPr lang="en-US" sz="1200" dirty="0">
                          <a:effectLst/>
                          <a:latin typeface="Avenir LT Std 45 Book" panose="020B0502020203020204" pitchFamily="34" charset="0"/>
                        </a:rPr>
                        <a:t>5415</a:t>
                      </a:r>
                      <a:endParaRPr lang="en-US" sz="12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u="none" dirty="0" smtClean="0">
                          <a:latin typeface="Avenir LT Std 45 Book" panose="020B0502020203020204" pitchFamily="34" charset="0"/>
                        </a:rPr>
                        <a:t>Computer Systems Design and Related Services </a:t>
                      </a:r>
                      <a:endParaRPr lang="en-US" sz="1400" u="none" dirty="0">
                        <a:solidFill>
                          <a:schemeClr val="tx1"/>
                        </a:solidFill>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latin typeface="Avenir LT Std 45 Book" panose="020B0502020203020204" pitchFamily="34" charset="0"/>
                        </a:rPr>
                        <a:t>9</a:t>
                      </a:r>
                      <a:endParaRPr lang="en-US" sz="14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latin typeface="Avenir LT Std 45 Book" panose="020B0502020203020204" pitchFamily="34" charset="0"/>
                        </a:rPr>
                        <a:t>10</a:t>
                      </a:r>
                      <a:endParaRPr lang="en-US" sz="14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latin typeface="Avenir LT Std 45 Book" panose="020B0502020203020204" pitchFamily="34" charset="0"/>
                        </a:rPr>
                        <a:t>$80,925</a:t>
                      </a:r>
                      <a:endParaRPr lang="en-US" sz="14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482099">
                <a:tc>
                  <a:txBody>
                    <a:bodyPr/>
                    <a:lstStyle/>
                    <a:p>
                      <a:pPr marL="0" marR="0" algn="ctr">
                        <a:lnSpc>
                          <a:spcPct val="107000"/>
                        </a:lnSpc>
                        <a:spcBef>
                          <a:spcPts val="0"/>
                        </a:spcBef>
                        <a:spcAft>
                          <a:spcPts val="0"/>
                        </a:spcAft>
                      </a:pPr>
                      <a:r>
                        <a:rPr lang="en-US" sz="1200" dirty="0">
                          <a:effectLst/>
                          <a:latin typeface="Avenir LT Std 45 Book" panose="020B0502020203020204" pitchFamily="34" charset="0"/>
                        </a:rPr>
                        <a:t>5416</a:t>
                      </a:r>
                      <a:endParaRPr lang="en-US" sz="12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u="none" dirty="0" smtClean="0">
                          <a:latin typeface="Avenir LT Std 45 Book" panose="020B0502020203020204" pitchFamily="34" charset="0"/>
                        </a:rPr>
                        <a:t>Management, Scientific, and Technical Consulting Services </a:t>
                      </a:r>
                      <a:endParaRPr lang="en-US" sz="1400" u="none" dirty="0">
                        <a:solidFill>
                          <a:schemeClr val="tx1"/>
                        </a:solidFill>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latin typeface="Avenir LT Std 45 Book" panose="020B0502020203020204" pitchFamily="34" charset="0"/>
                        </a:rPr>
                        <a:t>5</a:t>
                      </a:r>
                      <a:endParaRPr lang="en-US" sz="14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latin typeface="Avenir LT Std 45 Book" panose="020B0502020203020204" pitchFamily="34" charset="0"/>
                        </a:rPr>
                        <a:t>6</a:t>
                      </a:r>
                      <a:endParaRPr lang="en-US" sz="14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latin typeface="Avenir LT Std 45 Book" panose="020B0502020203020204" pitchFamily="34" charset="0"/>
                        </a:rPr>
                        <a:t>$72,106</a:t>
                      </a:r>
                      <a:endParaRPr lang="en-US" sz="14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471399">
                <a:tc>
                  <a:txBody>
                    <a:bodyPr/>
                    <a:lstStyle/>
                    <a:p>
                      <a:pPr marL="0" marR="0" algn="ctr">
                        <a:lnSpc>
                          <a:spcPct val="107000"/>
                        </a:lnSpc>
                        <a:spcBef>
                          <a:spcPts val="0"/>
                        </a:spcBef>
                        <a:spcAft>
                          <a:spcPts val="0"/>
                        </a:spcAft>
                      </a:pPr>
                      <a:r>
                        <a:rPr lang="en-US" sz="1200" dirty="0">
                          <a:effectLst/>
                          <a:latin typeface="Avenir LT Std 45 Book" panose="020B0502020203020204" pitchFamily="34" charset="0"/>
                        </a:rPr>
                        <a:t>5417</a:t>
                      </a:r>
                      <a:endParaRPr lang="en-US" sz="12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u="none" dirty="0" smtClean="0">
                          <a:latin typeface="Avenir LT Std 45 Book" panose="020B0502020203020204" pitchFamily="34" charset="0"/>
                        </a:rPr>
                        <a:t>Scientific Research and Development Services </a:t>
                      </a:r>
                      <a:endParaRPr lang="en-US" sz="1400" u="none" dirty="0">
                        <a:solidFill>
                          <a:schemeClr val="tx1"/>
                        </a:solidFill>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latin typeface="Avenir LT Std 45 Book" panose="020B0502020203020204" pitchFamily="34" charset="0"/>
                        </a:rPr>
                        <a:t>1</a:t>
                      </a:r>
                      <a:endParaRPr lang="en-US" sz="14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latin typeface="Avenir LT Std 45 Book" panose="020B0502020203020204" pitchFamily="34" charset="0"/>
                        </a:rPr>
                        <a:t>ND</a:t>
                      </a:r>
                      <a:endParaRPr lang="en-US" sz="140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latin typeface="Avenir LT Std 45 Book" panose="020B0502020203020204" pitchFamily="34" charset="0"/>
                        </a:rPr>
                        <a:t>ND</a:t>
                      </a:r>
                      <a:endParaRPr lang="en-US" sz="14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733144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81679" y="416521"/>
            <a:ext cx="3540162" cy="1325563"/>
          </a:xfrm>
        </p:spPr>
        <p:txBody>
          <a:bodyPr/>
          <a:lstStyle/>
          <a:p>
            <a:r>
              <a:rPr lang="en-US" dirty="0" smtClean="0"/>
              <a:t>Innovation Index</a:t>
            </a:r>
            <a:endParaRPr lang="en-US" dirty="0"/>
          </a:p>
        </p:txBody>
      </p:sp>
      <p:sp>
        <p:nvSpPr>
          <p:cNvPr id="5" name="TextBox 4"/>
          <p:cNvSpPr txBox="1"/>
          <p:nvPr/>
        </p:nvSpPr>
        <p:spPr>
          <a:xfrm>
            <a:off x="451821" y="5712311"/>
            <a:ext cx="8197327" cy="369332"/>
          </a:xfrm>
          <a:prstGeom prst="rect">
            <a:avLst/>
          </a:prstGeom>
          <a:noFill/>
        </p:spPr>
        <p:txBody>
          <a:bodyPr wrap="square" rtlCol="0">
            <a:spAutoFit/>
          </a:bodyPr>
          <a:lstStyle/>
          <a:p>
            <a:r>
              <a:rPr lang="en-US" dirty="0">
                <a:latin typeface="Avenir LT Std 45 Book" panose="020B0502020203020204" pitchFamily="34" charset="0"/>
              </a:rPr>
              <a:t>Source: </a:t>
            </a:r>
            <a:r>
              <a:rPr lang="en-US" u="sng" dirty="0">
                <a:latin typeface="Avenir LT Std 45 Book" panose="020B0502020203020204" pitchFamily="34" charset="0"/>
                <a:hlinkClick r:id="rId3"/>
              </a:rPr>
              <a:t>http://www.statsamerica.org/ii2/</a:t>
            </a:r>
            <a:endParaRPr lang="en-US" dirty="0">
              <a:latin typeface="Avenir LT Std 45 Book" panose="020B0502020203020204" pitchFamily="34" charset="0"/>
            </a:endParaRPr>
          </a:p>
        </p:txBody>
      </p:sp>
      <p:pic>
        <p:nvPicPr>
          <p:cNvPr id="6" name="Content Placeholder 5"/>
          <p:cNvPicPr>
            <a:picLocks noGrp="1"/>
          </p:cNvPicPr>
          <p:nvPr>
            <p:ph idx="1"/>
          </p:nvPr>
        </p:nvPicPr>
        <p:blipFill rotWithShape="1">
          <a:blip r:embed="rId4"/>
          <a:srcRect l="9455" t="25641" r="59295" b="5129"/>
          <a:stretch/>
        </p:blipFill>
        <p:spPr bwMode="auto">
          <a:xfrm>
            <a:off x="5147187" y="416521"/>
            <a:ext cx="6674406" cy="5279178"/>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39612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60621" y="1872958"/>
            <a:ext cx="5089358" cy="3966368"/>
          </a:xfrm>
        </p:spPr>
        <p:txBody>
          <a:bodyPr/>
          <a:lstStyle/>
          <a:p>
            <a:r>
              <a:rPr lang="en-US" dirty="0" smtClean="0"/>
              <a:t>What data can tell us</a:t>
            </a:r>
          </a:p>
          <a:p>
            <a:endParaRPr lang="en-US" dirty="0" smtClean="0"/>
          </a:p>
          <a:p>
            <a:r>
              <a:rPr lang="en-US" dirty="0" smtClean="0"/>
              <a:t>Digging in</a:t>
            </a:r>
          </a:p>
          <a:p>
            <a:endParaRPr lang="en-US" dirty="0" smtClean="0"/>
          </a:p>
          <a:p>
            <a:r>
              <a:rPr lang="en-US" dirty="0" smtClean="0"/>
              <a:t>I like your story</a:t>
            </a:r>
            <a:endParaRPr lang="en-US" dirty="0"/>
          </a:p>
        </p:txBody>
      </p:sp>
      <p:sp>
        <p:nvSpPr>
          <p:cNvPr id="3" name="Title 2"/>
          <p:cNvSpPr>
            <a:spLocks noGrp="1"/>
          </p:cNvSpPr>
          <p:nvPr>
            <p:ph type="title"/>
          </p:nvPr>
        </p:nvSpPr>
        <p:spPr/>
        <p:txBody>
          <a:bodyPr/>
          <a:lstStyle/>
          <a:p>
            <a:r>
              <a:rPr lang="en-US" dirty="0" smtClean="0"/>
              <a:t>Session Overview</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9979" y="1690687"/>
            <a:ext cx="4388272" cy="28282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19611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B0F0"/>
                </a:solidFill>
              </a:rPr>
              <a:t>Telling Your Story</a:t>
            </a:r>
            <a:endParaRPr lang="en-US" dirty="0">
              <a:solidFill>
                <a:srgbClr val="00B0F0"/>
              </a:solidFill>
            </a:endParaRPr>
          </a:p>
        </p:txBody>
      </p:sp>
    </p:spTree>
    <p:extLst>
      <p:ext uri="{BB962C8B-B14F-4D97-AF65-F5344CB8AC3E}">
        <p14:creationId xmlns:p14="http://schemas.microsoft.com/office/powerpoint/2010/main" val="1834419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361942" y="1531310"/>
            <a:ext cx="6117227" cy="3966368"/>
          </a:xfrm>
        </p:spPr>
        <p:txBody>
          <a:bodyPr>
            <a:normAutofit fontScale="92500" lnSpcReduction="10000"/>
          </a:bodyPr>
          <a:lstStyle/>
          <a:p>
            <a:r>
              <a:rPr lang="en-US" dirty="0" smtClean="0"/>
              <a:t>State the need clearly</a:t>
            </a:r>
          </a:p>
          <a:p>
            <a:pPr marL="0" indent="0">
              <a:buNone/>
            </a:pPr>
            <a:endParaRPr lang="en-US" dirty="0" smtClean="0"/>
          </a:p>
          <a:p>
            <a:r>
              <a:rPr lang="en-US" dirty="0" smtClean="0"/>
              <a:t>Use data to back up the need</a:t>
            </a:r>
          </a:p>
          <a:p>
            <a:pPr marL="0" indent="0">
              <a:buNone/>
            </a:pPr>
            <a:endParaRPr lang="en-US" dirty="0" smtClean="0"/>
          </a:p>
          <a:p>
            <a:r>
              <a:rPr lang="en-US" dirty="0" smtClean="0"/>
              <a:t>Give an example of someone affected</a:t>
            </a:r>
          </a:p>
          <a:p>
            <a:endParaRPr lang="en-US" dirty="0" smtClean="0"/>
          </a:p>
          <a:p>
            <a:r>
              <a:rPr lang="en-US" dirty="0" smtClean="0"/>
              <a:t>Provide a clear statement of what you plan to do about the need</a:t>
            </a:r>
            <a:endParaRPr lang="en-US" dirty="0"/>
          </a:p>
        </p:txBody>
      </p:sp>
      <p:sp>
        <p:nvSpPr>
          <p:cNvPr id="3" name="Title 2"/>
          <p:cNvSpPr>
            <a:spLocks noGrp="1"/>
          </p:cNvSpPr>
          <p:nvPr>
            <p:ph type="title"/>
          </p:nvPr>
        </p:nvSpPr>
        <p:spPr/>
        <p:txBody>
          <a:bodyPr/>
          <a:lstStyle/>
          <a:p>
            <a:r>
              <a:rPr lang="en-US" dirty="0" smtClean="0"/>
              <a:t>Elements of a Strong Story</a:t>
            </a:r>
            <a:endParaRPr lang="en-US" dirty="0"/>
          </a:p>
        </p:txBody>
      </p:sp>
      <p:pic>
        <p:nvPicPr>
          <p:cNvPr id="9" name="Picture 8">
            <a:extLst>
              <a:ext uri="{FF2B5EF4-FFF2-40B4-BE49-F238E27FC236}">
                <a16:creationId xmlns:a16="http://schemas.microsoft.com/office/drawing/2014/main" id="{456DEB6E-47BA-4E51-B3A6-AE0072975B21}"/>
              </a:ext>
            </a:extLst>
          </p:cNvPr>
          <p:cNvPicPr>
            <a:picLocks noChangeAspect="1"/>
          </p:cNvPicPr>
          <p:nvPr/>
        </p:nvPicPr>
        <p:blipFill>
          <a:blip r:embed="rId3"/>
          <a:stretch>
            <a:fillRect/>
          </a:stretch>
        </p:blipFill>
        <p:spPr>
          <a:xfrm>
            <a:off x="7170234" y="2051825"/>
            <a:ext cx="4843346" cy="273675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888598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58829" y="1027905"/>
            <a:ext cx="4021056" cy="3965575"/>
          </a:xfrm>
        </p:spPr>
      </p:pic>
      <p:sp>
        <p:nvSpPr>
          <p:cNvPr id="3" name="Title 2"/>
          <p:cNvSpPr>
            <a:spLocks noGrp="1"/>
          </p:cNvSpPr>
          <p:nvPr>
            <p:ph type="title"/>
          </p:nvPr>
        </p:nvSpPr>
        <p:spPr/>
        <p:txBody>
          <a:bodyPr/>
          <a:lstStyle/>
          <a:p>
            <a:r>
              <a:rPr lang="en-US" dirty="0" smtClean="0"/>
              <a:t>I Like Your Story</a:t>
            </a:r>
            <a:endParaRPr lang="en-US" dirty="0"/>
          </a:p>
        </p:txBody>
      </p:sp>
    </p:spTree>
    <p:extLst>
      <p:ext uri="{BB962C8B-B14F-4D97-AF65-F5344CB8AC3E}">
        <p14:creationId xmlns:p14="http://schemas.microsoft.com/office/powerpoint/2010/main" val="859468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00B0F0"/>
                </a:solidFill>
              </a:rPr>
              <a:t>Questions and Discussion</a:t>
            </a:r>
            <a:endParaRPr lang="en-US" dirty="0">
              <a:solidFill>
                <a:srgbClr val="00B0F0"/>
              </a:solidFill>
            </a:endParaRPr>
          </a:p>
        </p:txBody>
      </p:sp>
    </p:spTree>
    <p:extLst>
      <p:ext uri="{BB962C8B-B14F-4D97-AF65-F5344CB8AC3E}">
        <p14:creationId xmlns:p14="http://schemas.microsoft.com/office/powerpoint/2010/main" val="2356693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95220" y="1983260"/>
            <a:ext cx="6284496" cy="3751651"/>
          </a:xfrm>
        </p:spPr>
        <p:txBody>
          <a:bodyPr>
            <a:normAutofit/>
          </a:bodyPr>
          <a:lstStyle/>
          <a:p>
            <a:r>
              <a:rPr lang="en-US" dirty="0" smtClean="0"/>
              <a:t>Digital Distress</a:t>
            </a:r>
          </a:p>
          <a:p>
            <a:r>
              <a:rPr lang="en-US" dirty="0" smtClean="0"/>
              <a:t>Farm Internet Use</a:t>
            </a:r>
          </a:p>
          <a:p>
            <a:r>
              <a:rPr lang="en-US" dirty="0" smtClean="0"/>
              <a:t>Worker Productivity </a:t>
            </a:r>
          </a:p>
          <a:p>
            <a:r>
              <a:rPr lang="en-US" dirty="0" smtClean="0"/>
              <a:t>Maximum Advertised Internet Speeds</a:t>
            </a:r>
          </a:p>
          <a:p>
            <a:r>
              <a:rPr lang="en-US" dirty="0" smtClean="0"/>
              <a:t>Digital Divide Index</a:t>
            </a:r>
            <a:endParaRPr lang="en-US" dirty="0"/>
          </a:p>
        </p:txBody>
      </p:sp>
      <p:sp>
        <p:nvSpPr>
          <p:cNvPr id="3" name="Title 2"/>
          <p:cNvSpPr>
            <a:spLocks noGrp="1"/>
          </p:cNvSpPr>
          <p:nvPr>
            <p:ph type="title"/>
          </p:nvPr>
        </p:nvSpPr>
        <p:spPr/>
        <p:txBody>
          <a:bodyPr/>
          <a:lstStyle/>
          <a:p>
            <a:r>
              <a:rPr lang="en-US" dirty="0" smtClean="0"/>
              <a:t>Types of Data to Help Tell Your Story</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276" y="2600741"/>
            <a:ext cx="4473903" cy="2516691"/>
          </a:xfrm>
          <a:prstGeom prst="rect">
            <a:avLst/>
          </a:prstGeom>
        </p:spPr>
      </p:pic>
    </p:spTree>
    <p:extLst>
      <p:ext uri="{BB962C8B-B14F-4D97-AF65-F5344CB8AC3E}">
        <p14:creationId xmlns:p14="http://schemas.microsoft.com/office/powerpoint/2010/main" val="1581887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Measures of Digital Distress</a:t>
            </a:r>
            <a:endParaRPr lang="en-US" dirty="0"/>
          </a:p>
        </p:txBody>
      </p:sp>
      <p:sp>
        <p:nvSpPr>
          <p:cNvPr id="5" name="TextBox 4"/>
          <p:cNvSpPr txBox="1"/>
          <p:nvPr/>
        </p:nvSpPr>
        <p:spPr>
          <a:xfrm>
            <a:off x="838200" y="5232833"/>
            <a:ext cx="9849853" cy="646331"/>
          </a:xfrm>
          <a:prstGeom prst="rect">
            <a:avLst/>
          </a:prstGeom>
          <a:noFill/>
        </p:spPr>
        <p:txBody>
          <a:bodyPr wrap="square" rtlCol="0">
            <a:spAutoFit/>
          </a:bodyPr>
          <a:lstStyle/>
          <a:p>
            <a:r>
              <a:rPr lang="en-US" dirty="0">
                <a:latin typeface="Avenir LT Std 45 Book" panose="020B0502020203020204" pitchFamily="34" charset="0"/>
              </a:rPr>
              <a:t>Source: American Community Survey 2012-2017 (available at the census tract level), Table S2801; Website: </a:t>
            </a:r>
            <a:r>
              <a:rPr lang="en-US" u="sng" dirty="0">
                <a:latin typeface="Avenir LT Std 45 Book" panose="020B0502020203020204" pitchFamily="34" charset="0"/>
                <a:hlinkClick r:id="rId3"/>
              </a:rPr>
              <a:t>http://factfinder.census.gov</a:t>
            </a:r>
            <a:endParaRPr lang="en-US" dirty="0">
              <a:latin typeface="Avenir LT Std 45 Book" panose="020B0502020203020204" pitchFamily="34" charset="0"/>
            </a:endParaRPr>
          </a:p>
        </p:txBody>
      </p:sp>
      <p:sp>
        <p:nvSpPr>
          <p:cNvPr id="2" name="Content Placeholder 1"/>
          <p:cNvSpPr>
            <a:spLocks noGrp="1"/>
          </p:cNvSpPr>
          <p:nvPr>
            <p:ph idx="1"/>
          </p:nvPr>
        </p:nvSpPr>
        <p:spPr>
          <a:xfrm>
            <a:off x="838200" y="2282142"/>
            <a:ext cx="10515600" cy="3597022"/>
          </a:xfrm>
        </p:spPr>
        <p:txBody>
          <a:bodyPr/>
          <a:lstStyle/>
          <a:p>
            <a:pPr lvl="0"/>
            <a:r>
              <a:rPr lang="en-US" dirty="0"/>
              <a:t>High percent of homes not subscribing to the internet or subscribing only through a cellular </a:t>
            </a:r>
            <a:r>
              <a:rPr lang="en-US" dirty="0" smtClean="0"/>
              <a:t>plan</a:t>
            </a:r>
          </a:p>
          <a:p>
            <a:pPr marL="0" lvl="0" indent="0">
              <a:buNone/>
            </a:pPr>
            <a:endParaRPr lang="en-US" dirty="0"/>
          </a:p>
          <a:p>
            <a:pPr lvl="0"/>
            <a:r>
              <a:rPr lang="en-US" dirty="0"/>
              <a:t>High percent of homes with no computing devices or relying on mobile devices</a:t>
            </a:r>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55002">
            <a:off x="10476717" y="362575"/>
            <a:ext cx="1259220" cy="125922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88082" y="127666"/>
            <a:ext cx="1563021" cy="1563021"/>
          </a:xfrm>
          <a:prstGeom prst="rect">
            <a:avLst/>
          </a:prstGeom>
        </p:spPr>
      </p:pic>
    </p:spTree>
    <p:extLst>
      <p:ext uri="{BB962C8B-B14F-4D97-AF65-F5344CB8AC3E}">
        <p14:creationId xmlns:p14="http://schemas.microsoft.com/office/powerpoint/2010/main" val="2939920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Digital Distress – Bourbon Co, KY</a:t>
            </a:r>
            <a:endParaRPr lang="en-US" dirty="0"/>
          </a:p>
        </p:txBody>
      </p:sp>
      <p:sp>
        <p:nvSpPr>
          <p:cNvPr id="6" name="TextBox 5"/>
          <p:cNvSpPr txBox="1"/>
          <p:nvPr/>
        </p:nvSpPr>
        <p:spPr>
          <a:xfrm>
            <a:off x="580248" y="3977380"/>
            <a:ext cx="2122375" cy="707886"/>
          </a:xfrm>
          <a:prstGeom prst="rect">
            <a:avLst/>
          </a:prstGeom>
          <a:noFill/>
        </p:spPr>
        <p:txBody>
          <a:bodyPr wrap="square" rtlCol="0">
            <a:spAutoFit/>
          </a:bodyPr>
          <a:lstStyle/>
          <a:p>
            <a:pPr algn="ctr"/>
            <a:r>
              <a:rPr lang="en-US" sz="2000" dirty="0" smtClean="0">
                <a:latin typeface="Avenir LT Std 45 Book" panose="020B0502020203020204" pitchFamily="34" charset="0"/>
              </a:rPr>
              <a:t>Internet only through cell</a:t>
            </a:r>
          </a:p>
        </p:txBody>
      </p:sp>
      <p:sp>
        <p:nvSpPr>
          <p:cNvPr id="7" name="TextBox 6"/>
          <p:cNvSpPr txBox="1"/>
          <p:nvPr/>
        </p:nvSpPr>
        <p:spPr>
          <a:xfrm>
            <a:off x="9028353" y="3984846"/>
            <a:ext cx="2143230" cy="707886"/>
          </a:xfrm>
          <a:prstGeom prst="rect">
            <a:avLst/>
          </a:prstGeom>
          <a:noFill/>
        </p:spPr>
        <p:txBody>
          <a:bodyPr wrap="square" rtlCol="0">
            <a:spAutoFit/>
          </a:bodyPr>
          <a:lstStyle/>
          <a:p>
            <a:pPr algn="ctr"/>
            <a:r>
              <a:rPr lang="en-US" sz="2000" dirty="0" smtClean="0">
                <a:latin typeface="Avenir LT Std 45 Book" panose="020B0502020203020204" pitchFamily="34" charset="0"/>
              </a:rPr>
              <a:t>No computing device </a:t>
            </a:r>
          </a:p>
        </p:txBody>
      </p:sp>
      <p:sp>
        <p:nvSpPr>
          <p:cNvPr id="8" name="TextBox 7"/>
          <p:cNvSpPr txBox="1"/>
          <p:nvPr/>
        </p:nvSpPr>
        <p:spPr>
          <a:xfrm>
            <a:off x="3138766" y="4146966"/>
            <a:ext cx="1669081" cy="400110"/>
          </a:xfrm>
          <a:prstGeom prst="rect">
            <a:avLst/>
          </a:prstGeom>
          <a:noFill/>
        </p:spPr>
        <p:txBody>
          <a:bodyPr wrap="square" rtlCol="0">
            <a:spAutoFit/>
          </a:bodyPr>
          <a:lstStyle/>
          <a:p>
            <a:pPr algn="ctr"/>
            <a:r>
              <a:rPr lang="en-US" sz="2000" dirty="0" smtClean="0">
                <a:latin typeface="Avenir LT Std 45 Book" panose="020B0502020203020204" pitchFamily="34" charset="0"/>
              </a:rPr>
              <a:t>No Internet</a:t>
            </a:r>
            <a:endParaRPr lang="en-US" dirty="0">
              <a:latin typeface="Avenir LT Std 45 Book" panose="020B0502020203020204" pitchFamily="34" charset="0"/>
            </a:endParaRPr>
          </a:p>
        </p:txBody>
      </p:sp>
      <p:sp>
        <p:nvSpPr>
          <p:cNvPr id="9" name="TextBox 8"/>
          <p:cNvSpPr txBox="1"/>
          <p:nvPr/>
        </p:nvSpPr>
        <p:spPr>
          <a:xfrm>
            <a:off x="6477808" y="3977380"/>
            <a:ext cx="1766903" cy="707886"/>
          </a:xfrm>
          <a:prstGeom prst="rect">
            <a:avLst/>
          </a:prstGeom>
          <a:noFill/>
        </p:spPr>
        <p:txBody>
          <a:bodyPr wrap="square" rtlCol="0">
            <a:spAutoFit/>
          </a:bodyPr>
          <a:lstStyle/>
          <a:p>
            <a:pPr algn="ctr"/>
            <a:r>
              <a:rPr lang="en-US" sz="2000" dirty="0" smtClean="0">
                <a:latin typeface="Avenir LT Std 45 Book" panose="020B0502020203020204" pitchFamily="34" charset="0"/>
              </a:rPr>
              <a:t>Only through cell </a:t>
            </a:r>
          </a:p>
        </p:txBody>
      </p:sp>
      <p:sp>
        <p:nvSpPr>
          <p:cNvPr id="2" name="Oval 1"/>
          <p:cNvSpPr/>
          <p:nvPr/>
        </p:nvSpPr>
        <p:spPr>
          <a:xfrm>
            <a:off x="1962728" y="1961749"/>
            <a:ext cx="1875605" cy="1875605"/>
          </a:xfrm>
          <a:prstGeom prst="ellipse">
            <a:avLst/>
          </a:prstGeom>
          <a:solidFill>
            <a:srgbClr val="FFF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641437" y="2538599"/>
            <a:ext cx="2518186" cy="830997"/>
          </a:xfrm>
          <a:prstGeom prst="rect">
            <a:avLst/>
          </a:prstGeom>
          <a:noFill/>
        </p:spPr>
        <p:txBody>
          <a:bodyPr wrap="square" rtlCol="0">
            <a:spAutoFit/>
          </a:bodyPr>
          <a:lstStyle/>
          <a:p>
            <a:pPr algn="ctr"/>
            <a:r>
              <a:rPr lang="en-US" sz="2400" dirty="0" smtClean="0">
                <a:latin typeface="Avenir LT Std 45 Book" panose="020B0502020203020204" pitchFamily="34" charset="0"/>
              </a:rPr>
              <a:t>Internet </a:t>
            </a:r>
          </a:p>
          <a:p>
            <a:pPr algn="ctr"/>
            <a:r>
              <a:rPr lang="en-US" sz="2400" dirty="0" smtClean="0">
                <a:latin typeface="Avenir LT Std 45 Book" panose="020B0502020203020204" pitchFamily="34" charset="0"/>
              </a:rPr>
              <a:t>Access</a:t>
            </a:r>
            <a:endParaRPr lang="en-US" sz="2400" dirty="0">
              <a:latin typeface="Avenir LT Std 45 Book" panose="020B0502020203020204" pitchFamily="34" charset="0"/>
            </a:endParaRPr>
          </a:p>
        </p:txBody>
      </p:sp>
      <p:sp>
        <p:nvSpPr>
          <p:cNvPr id="10" name="Oval 9"/>
          <p:cNvSpPr/>
          <p:nvPr/>
        </p:nvSpPr>
        <p:spPr>
          <a:xfrm>
            <a:off x="7968255" y="2016294"/>
            <a:ext cx="1875605" cy="1875605"/>
          </a:xfrm>
          <a:prstGeom prst="ellipse">
            <a:avLst/>
          </a:prstGeom>
          <a:solidFill>
            <a:srgbClr val="FFF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6958474" y="2571695"/>
            <a:ext cx="3895165" cy="830997"/>
          </a:xfrm>
          <a:prstGeom prst="rect">
            <a:avLst/>
          </a:prstGeom>
          <a:noFill/>
        </p:spPr>
        <p:txBody>
          <a:bodyPr wrap="square" rtlCol="0">
            <a:spAutoFit/>
          </a:bodyPr>
          <a:lstStyle/>
          <a:p>
            <a:pPr algn="ctr"/>
            <a:r>
              <a:rPr lang="en-US" sz="2400" dirty="0" smtClean="0">
                <a:latin typeface="Avenir LT Std 45 Book" panose="020B0502020203020204" pitchFamily="34" charset="0"/>
              </a:rPr>
              <a:t>Computer</a:t>
            </a:r>
          </a:p>
          <a:p>
            <a:pPr algn="ctr"/>
            <a:r>
              <a:rPr lang="en-US" sz="2400" dirty="0" smtClean="0">
                <a:latin typeface="Avenir LT Std 45 Book" panose="020B0502020203020204" pitchFamily="34" charset="0"/>
              </a:rPr>
              <a:t>Access</a:t>
            </a:r>
            <a:endParaRPr lang="en-US" sz="2400" dirty="0">
              <a:latin typeface="Avenir LT Std 45 Book" panose="020B0502020203020204" pitchFamily="34" charset="0"/>
            </a:endParaRPr>
          </a:p>
        </p:txBody>
      </p:sp>
      <p:sp>
        <p:nvSpPr>
          <p:cNvPr id="11" name="TextBox 10"/>
          <p:cNvSpPr txBox="1"/>
          <p:nvPr/>
        </p:nvSpPr>
        <p:spPr>
          <a:xfrm>
            <a:off x="1093849" y="4791981"/>
            <a:ext cx="1095172" cy="584775"/>
          </a:xfrm>
          <a:prstGeom prst="rect">
            <a:avLst/>
          </a:prstGeom>
          <a:noFill/>
        </p:spPr>
        <p:txBody>
          <a:bodyPr wrap="none" rtlCol="0">
            <a:spAutoFit/>
          </a:bodyPr>
          <a:lstStyle/>
          <a:p>
            <a:r>
              <a:rPr lang="en-US" sz="3200" dirty="0" smtClean="0">
                <a:latin typeface="Avenir LT Std 45 Book" panose="020B0502020203020204" pitchFamily="34" charset="0"/>
              </a:rPr>
              <a:t>6.3%</a:t>
            </a:r>
            <a:endParaRPr lang="en-US" sz="3200" dirty="0">
              <a:latin typeface="Avenir LT Std 45 Book" panose="020B0502020203020204" pitchFamily="34" charset="0"/>
            </a:endParaRPr>
          </a:p>
        </p:txBody>
      </p:sp>
      <p:cxnSp>
        <p:nvCxnSpPr>
          <p:cNvPr id="13" name="Straight Connector 12"/>
          <p:cNvCxnSpPr>
            <a:stCxn id="2" idx="3"/>
          </p:cNvCxnSpPr>
          <p:nvPr/>
        </p:nvCxnSpPr>
        <p:spPr>
          <a:xfrm flipH="1">
            <a:off x="1962728" y="3562678"/>
            <a:ext cx="274676" cy="391388"/>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425720" y="4785681"/>
            <a:ext cx="1322798" cy="584775"/>
          </a:xfrm>
          <a:prstGeom prst="rect">
            <a:avLst/>
          </a:prstGeom>
          <a:noFill/>
        </p:spPr>
        <p:txBody>
          <a:bodyPr wrap="none" rtlCol="0">
            <a:spAutoFit/>
          </a:bodyPr>
          <a:lstStyle/>
          <a:p>
            <a:r>
              <a:rPr lang="en-US" sz="3200" dirty="0" smtClean="0">
                <a:latin typeface="Avenir LT Std 45 Book" panose="020B0502020203020204" pitchFamily="34" charset="0"/>
              </a:rPr>
              <a:t>34.6%</a:t>
            </a:r>
            <a:endParaRPr lang="en-US" sz="3200" dirty="0">
              <a:latin typeface="Avenir LT Std 45 Book" panose="020B0502020203020204" pitchFamily="34" charset="0"/>
            </a:endParaRPr>
          </a:p>
        </p:txBody>
      </p:sp>
      <p:cxnSp>
        <p:nvCxnSpPr>
          <p:cNvPr id="18" name="Straight Connector 17"/>
          <p:cNvCxnSpPr/>
          <p:nvPr/>
        </p:nvCxnSpPr>
        <p:spPr>
          <a:xfrm>
            <a:off x="682388" y="4708580"/>
            <a:ext cx="4326340"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2" idx="5"/>
          </p:cNvCxnSpPr>
          <p:nvPr/>
        </p:nvCxnSpPr>
        <p:spPr>
          <a:xfrm flipH="1" flipV="1">
            <a:off x="3563657" y="3562678"/>
            <a:ext cx="274676" cy="383768"/>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332558" y="4785680"/>
            <a:ext cx="1322798" cy="584775"/>
          </a:xfrm>
          <a:prstGeom prst="rect">
            <a:avLst/>
          </a:prstGeom>
          <a:noFill/>
        </p:spPr>
        <p:txBody>
          <a:bodyPr wrap="none" rtlCol="0">
            <a:spAutoFit/>
          </a:bodyPr>
          <a:lstStyle/>
          <a:p>
            <a:r>
              <a:rPr lang="en-US" sz="3200" dirty="0" smtClean="0">
                <a:latin typeface="Avenir LT Std 45 Book" panose="020B0502020203020204" pitchFamily="34" charset="0"/>
              </a:rPr>
              <a:t>19.7%</a:t>
            </a:r>
            <a:endParaRPr lang="en-US" sz="3200" dirty="0">
              <a:latin typeface="Avenir LT Std 45 Book" panose="020B0502020203020204" pitchFamily="34" charset="0"/>
            </a:endParaRPr>
          </a:p>
        </p:txBody>
      </p:sp>
      <p:sp>
        <p:nvSpPr>
          <p:cNvPr id="26" name="TextBox 25"/>
          <p:cNvSpPr txBox="1"/>
          <p:nvPr/>
        </p:nvSpPr>
        <p:spPr>
          <a:xfrm>
            <a:off x="6699860" y="4785680"/>
            <a:ext cx="1322798" cy="584775"/>
          </a:xfrm>
          <a:prstGeom prst="rect">
            <a:avLst/>
          </a:prstGeom>
          <a:noFill/>
        </p:spPr>
        <p:txBody>
          <a:bodyPr wrap="none" rtlCol="0">
            <a:spAutoFit/>
          </a:bodyPr>
          <a:lstStyle/>
          <a:p>
            <a:r>
              <a:rPr lang="en-US" sz="3200" dirty="0" smtClean="0">
                <a:latin typeface="Avenir LT Std 45 Book" panose="020B0502020203020204" pitchFamily="34" charset="0"/>
              </a:rPr>
              <a:t>10.9%</a:t>
            </a:r>
            <a:endParaRPr lang="en-US" sz="3200" dirty="0">
              <a:latin typeface="Avenir LT Std 45 Book" panose="020B0502020203020204" pitchFamily="34" charset="0"/>
            </a:endParaRPr>
          </a:p>
        </p:txBody>
      </p:sp>
      <p:cxnSp>
        <p:nvCxnSpPr>
          <p:cNvPr id="27" name="Straight Connector 26"/>
          <p:cNvCxnSpPr/>
          <p:nvPr/>
        </p:nvCxnSpPr>
        <p:spPr>
          <a:xfrm>
            <a:off x="6329016" y="4706482"/>
            <a:ext cx="4630544"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7970035" y="3622584"/>
            <a:ext cx="274676" cy="391388"/>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9507469" y="3618077"/>
            <a:ext cx="274676" cy="383768"/>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3639" y="1664385"/>
            <a:ext cx="1259220" cy="1259220"/>
          </a:xfrm>
          <a:prstGeom prst="rect">
            <a:avLst/>
          </a:prstGeom>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0779" y="148971"/>
            <a:ext cx="1563021" cy="1563021"/>
          </a:xfrm>
          <a:prstGeom prst="rect">
            <a:avLst/>
          </a:prstGeom>
        </p:spPr>
      </p:pic>
    </p:spTree>
    <p:extLst>
      <p:ext uri="{BB962C8B-B14F-4D97-AF65-F5344CB8AC3E}">
        <p14:creationId xmlns:p14="http://schemas.microsoft.com/office/powerpoint/2010/main" val="3065092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Worker Productivity 2015</a:t>
            </a:r>
            <a:endParaRPr lang="en-US" dirty="0"/>
          </a:p>
        </p:txBody>
      </p:sp>
      <p:graphicFrame>
        <p:nvGraphicFramePr>
          <p:cNvPr id="5" name="Chart 4"/>
          <p:cNvGraphicFramePr/>
          <p:nvPr>
            <p:extLst>
              <p:ext uri="{D42A27DB-BD31-4B8C-83A1-F6EECF244321}">
                <p14:modId xmlns:p14="http://schemas.microsoft.com/office/powerpoint/2010/main" val="3812302027"/>
              </p:ext>
            </p:extLst>
          </p:nvPr>
        </p:nvGraphicFramePr>
        <p:xfrm>
          <a:off x="2907373" y="1540391"/>
          <a:ext cx="4431141" cy="355187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000557" y="5111409"/>
            <a:ext cx="10776284" cy="584775"/>
          </a:xfrm>
          <a:prstGeom prst="rect">
            <a:avLst/>
          </a:prstGeom>
          <a:noFill/>
        </p:spPr>
        <p:txBody>
          <a:bodyPr wrap="square" rtlCol="0">
            <a:spAutoFit/>
          </a:bodyPr>
          <a:lstStyle/>
          <a:p>
            <a:pPr lvl="0" eaLnBrk="0" fontAlgn="base" hangingPunct="0">
              <a:spcBef>
                <a:spcPct val="0"/>
              </a:spcBef>
              <a:spcAft>
                <a:spcPct val="0"/>
              </a:spcAft>
            </a:pPr>
            <a:r>
              <a:rPr lang="en-US" altLang="en-US" sz="1600" dirty="0" smtClean="0">
                <a:latin typeface="Avenir LT Std 45 Book" panose="020B0502020203020204" pitchFamily="34" charset="0"/>
                <a:ea typeface="Calibri" panose="020F0502020204030204" pitchFamily="34" charset="0"/>
                <a:cs typeface="Times New Roman" panose="02020603050405020304" pitchFamily="18" charset="0"/>
              </a:rPr>
              <a:t>Gross Domestic Product (GDP) </a:t>
            </a:r>
            <a:r>
              <a:rPr lang="en-US" altLang="en-US" sz="1600" dirty="0">
                <a:latin typeface="Avenir LT Std 45 Book" panose="020B0502020203020204" pitchFamily="34" charset="0"/>
                <a:ea typeface="Calibri" panose="020F0502020204030204" pitchFamily="34" charset="0"/>
                <a:cs typeface="Times New Roman" panose="02020603050405020304" pitchFamily="18" charset="0"/>
              </a:rPr>
              <a:t>output and number of personnel data available at: </a:t>
            </a:r>
            <a:r>
              <a:rPr lang="en-US" altLang="en-US" sz="1600" dirty="0">
                <a:latin typeface="Avenir LT Std 45 Book" panose="020B0502020203020204" pitchFamily="34" charset="0"/>
                <a:ea typeface="Calibri" panose="020F0502020204030204" pitchFamily="34" charset="0"/>
                <a:cs typeface="Times New Roman" panose="02020603050405020304" pitchFamily="18" charset="0"/>
                <a:hlinkClick r:id="rId4"/>
              </a:rPr>
              <a:t>https://</a:t>
            </a:r>
            <a:r>
              <a:rPr lang="en-US" altLang="en-US" sz="1600" dirty="0" smtClean="0">
                <a:latin typeface="Avenir LT Std 45 Book" panose="020B0502020203020204" pitchFamily="34" charset="0"/>
                <a:ea typeface="Calibri" panose="020F0502020204030204" pitchFamily="34" charset="0"/>
                <a:cs typeface="Times New Roman" panose="02020603050405020304" pitchFamily="18" charset="0"/>
                <a:hlinkClick r:id="rId4"/>
              </a:rPr>
              <a:t>www.bea.gov/data/gdp/gdp-county</a:t>
            </a:r>
            <a:endParaRPr lang="en-US" altLang="en-US" sz="1600" dirty="0">
              <a:latin typeface="Avenir LT Std 45 Book" panose="020B0502020203020204" pitchFamily="34" charset="0"/>
            </a:endParaRPr>
          </a:p>
        </p:txBody>
      </p:sp>
      <p:sp>
        <p:nvSpPr>
          <p:cNvPr id="2" name="TextBox 1"/>
          <p:cNvSpPr txBox="1"/>
          <p:nvPr/>
        </p:nvSpPr>
        <p:spPr>
          <a:xfrm>
            <a:off x="8071945" y="2002221"/>
            <a:ext cx="3704896" cy="2246769"/>
          </a:xfrm>
          <a:prstGeom prst="rect">
            <a:avLst/>
          </a:prstGeom>
          <a:noFill/>
        </p:spPr>
        <p:txBody>
          <a:bodyPr wrap="square" rtlCol="0">
            <a:spAutoFit/>
          </a:bodyPr>
          <a:lstStyle/>
          <a:p>
            <a:r>
              <a:rPr lang="en-US" altLang="en-US" sz="2000" dirty="0">
                <a:latin typeface="Avenir LT Std 45 Book" panose="020B0502020203020204" pitchFamily="34" charset="0"/>
                <a:ea typeface="Calibri" panose="020F0502020204030204" pitchFamily="34" charset="0"/>
                <a:cs typeface="Times New Roman" panose="02020603050405020304" pitchFamily="18" charset="0"/>
              </a:rPr>
              <a:t>Goods producing </a:t>
            </a:r>
            <a:r>
              <a:rPr lang="en-US" altLang="en-US" sz="2000" dirty="0" smtClean="0">
                <a:latin typeface="Avenir LT Std 45 Book" panose="020B0502020203020204" pitchFamily="34" charset="0"/>
                <a:ea typeface="Calibri" panose="020F0502020204030204" pitchFamily="34" charset="0"/>
                <a:cs typeface="Times New Roman" panose="02020603050405020304" pitchFamily="18" charset="0"/>
              </a:rPr>
              <a:t>includes:</a:t>
            </a:r>
          </a:p>
          <a:p>
            <a:pPr marL="285750" indent="-285750">
              <a:buFont typeface="Arial" panose="020B0604020202020204" pitchFamily="34" charset="0"/>
              <a:buChar char="•"/>
            </a:pPr>
            <a:r>
              <a:rPr lang="en-US" altLang="en-US" sz="2000" dirty="0" smtClean="0">
                <a:latin typeface="Avenir LT Std 45 Book" panose="020B0502020203020204" pitchFamily="34" charset="0"/>
                <a:ea typeface="Calibri" panose="020F0502020204030204" pitchFamily="34" charset="0"/>
                <a:cs typeface="Times New Roman" panose="02020603050405020304" pitchFamily="18" charset="0"/>
              </a:rPr>
              <a:t>Agriculture</a:t>
            </a:r>
          </a:p>
          <a:p>
            <a:pPr marL="285750" indent="-285750">
              <a:buFont typeface="Arial" panose="020B0604020202020204" pitchFamily="34" charset="0"/>
              <a:buChar char="•"/>
            </a:pPr>
            <a:r>
              <a:rPr lang="en-US" altLang="en-US" sz="2000" dirty="0" smtClean="0">
                <a:latin typeface="Avenir LT Std 45 Book" panose="020B0502020203020204" pitchFamily="34" charset="0"/>
                <a:ea typeface="Calibri" panose="020F0502020204030204" pitchFamily="34" charset="0"/>
                <a:cs typeface="Times New Roman" panose="02020603050405020304" pitchFamily="18" charset="0"/>
              </a:rPr>
              <a:t>Forestry</a:t>
            </a:r>
          </a:p>
          <a:p>
            <a:pPr marL="285750" indent="-285750">
              <a:buFont typeface="Arial" panose="020B0604020202020204" pitchFamily="34" charset="0"/>
              <a:buChar char="•"/>
            </a:pPr>
            <a:r>
              <a:rPr lang="en-US" altLang="en-US" sz="2000" dirty="0" smtClean="0">
                <a:latin typeface="Avenir LT Std 45 Book" panose="020B0502020203020204" pitchFamily="34" charset="0"/>
                <a:ea typeface="Calibri" panose="020F0502020204030204" pitchFamily="34" charset="0"/>
                <a:cs typeface="Times New Roman" panose="02020603050405020304" pitchFamily="18" charset="0"/>
              </a:rPr>
              <a:t>Mining</a:t>
            </a:r>
          </a:p>
          <a:p>
            <a:pPr marL="285750" indent="-285750">
              <a:buFont typeface="Arial" panose="020B0604020202020204" pitchFamily="34" charset="0"/>
              <a:buChar char="•"/>
            </a:pPr>
            <a:r>
              <a:rPr lang="en-US" altLang="en-US" sz="2000" dirty="0" smtClean="0">
                <a:latin typeface="Avenir LT Std 45 Book" panose="020B0502020203020204" pitchFamily="34" charset="0"/>
                <a:ea typeface="Calibri" panose="020F0502020204030204" pitchFamily="34" charset="0"/>
                <a:cs typeface="Times New Roman" panose="02020603050405020304" pitchFamily="18" charset="0"/>
              </a:rPr>
              <a:t>Construction</a:t>
            </a:r>
          </a:p>
          <a:p>
            <a:pPr marL="285750" indent="-285750">
              <a:buFont typeface="Arial" panose="020B0604020202020204" pitchFamily="34" charset="0"/>
              <a:buChar char="•"/>
            </a:pPr>
            <a:r>
              <a:rPr lang="en-US" altLang="en-US" sz="2000" dirty="0" smtClean="0">
                <a:latin typeface="Avenir LT Std 45 Book" panose="020B0502020203020204" pitchFamily="34" charset="0"/>
                <a:ea typeface="Calibri" panose="020F0502020204030204" pitchFamily="34" charset="0"/>
                <a:cs typeface="Times New Roman" panose="02020603050405020304" pitchFamily="18" charset="0"/>
              </a:rPr>
              <a:t>Manufacturing</a:t>
            </a:r>
            <a:endParaRPr lang="en-US" altLang="en-US" sz="2000" dirty="0">
              <a:latin typeface="Avenir LT Std 45 Book" panose="020B0502020203020204" pitchFamily="34" charset="0"/>
            </a:endParaRPr>
          </a:p>
          <a:p>
            <a:endParaRPr lang="en-US" sz="2000" dirty="0"/>
          </a:p>
        </p:txBody>
      </p:sp>
    </p:spTree>
    <p:extLst>
      <p:ext uri="{BB962C8B-B14F-4D97-AF65-F5344CB8AC3E}">
        <p14:creationId xmlns:p14="http://schemas.microsoft.com/office/powerpoint/2010/main" val="3713932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50812"/>
            <a:ext cx="10515600" cy="1325563"/>
          </a:xfrm>
        </p:spPr>
        <p:txBody>
          <a:bodyPr/>
          <a:lstStyle/>
          <a:p>
            <a:r>
              <a:rPr lang="en-US" dirty="0" smtClean="0"/>
              <a:t>Farm Internet Use</a:t>
            </a:r>
            <a:endParaRPr lang="en-US" dirty="0"/>
          </a:p>
        </p:txBody>
      </p:sp>
      <p:sp>
        <p:nvSpPr>
          <p:cNvPr id="9" name="TextBox 8"/>
          <p:cNvSpPr txBox="1"/>
          <p:nvPr/>
        </p:nvSpPr>
        <p:spPr>
          <a:xfrm>
            <a:off x="7513983" y="396343"/>
            <a:ext cx="4264034" cy="1323439"/>
          </a:xfrm>
          <a:prstGeom prst="rect">
            <a:avLst/>
          </a:prstGeom>
          <a:noFill/>
        </p:spPr>
        <p:txBody>
          <a:bodyPr wrap="square" rtlCol="0">
            <a:spAutoFit/>
          </a:bodyPr>
          <a:lstStyle/>
          <a:p>
            <a:r>
              <a:rPr lang="en-US" sz="1600" dirty="0">
                <a:latin typeface="Avenir LT Std 45 Book" panose="020B0502020203020204" pitchFamily="34" charset="0"/>
              </a:rPr>
              <a:t>Source: </a:t>
            </a:r>
            <a:r>
              <a:rPr lang="en-US" sz="1600" dirty="0" smtClean="0">
                <a:latin typeface="Avenir LT Std 45 Book" panose="020B0502020203020204" pitchFamily="34" charset="0"/>
              </a:rPr>
              <a:t>Census </a:t>
            </a:r>
            <a:r>
              <a:rPr lang="en-US" sz="1600" dirty="0">
                <a:latin typeface="Avenir LT Std 45 Book" panose="020B0502020203020204" pitchFamily="34" charset="0"/>
              </a:rPr>
              <a:t>of Agriculture 2017, Chapter 2, Table 45 (Selected Operation and Producer Characteristics</a:t>
            </a:r>
            <a:r>
              <a:rPr lang="en-US" sz="1600" dirty="0" smtClean="0">
                <a:latin typeface="Avenir LT Std 45 Book" panose="020B0502020203020204" pitchFamily="34" charset="0"/>
              </a:rPr>
              <a:t>)</a:t>
            </a:r>
            <a:endParaRPr lang="en-US" sz="1600" dirty="0">
              <a:latin typeface="Avenir LT Std 45 Book" panose="020B0502020203020204" pitchFamily="34" charset="0"/>
            </a:endParaRPr>
          </a:p>
          <a:p>
            <a:r>
              <a:rPr lang="en-US" sz="1600" dirty="0">
                <a:latin typeface="Avenir LT Std 45 Book" panose="020B0502020203020204" pitchFamily="34" charset="0"/>
                <a:hlinkClick r:id="rId3"/>
              </a:rPr>
              <a:t>https://</a:t>
            </a:r>
            <a:r>
              <a:rPr lang="en-US" sz="1600" dirty="0" smtClean="0">
                <a:latin typeface="Avenir LT Std 45 Book" panose="020B0502020203020204" pitchFamily="34" charset="0"/>
                <a:hlinkClick r:id="rId3"/>
              </a:rPr>
              <a:t>www.nass.usda.gov/Quick_Stats/CDQT/chapter/2/table/45</a:t>
            </a:r>
            <a:r>
              <a:rPr lang="en-US" sz="1600" dirty="0" smtClean="0">
                <a:latin typeface="Avenir LT Std 45 Book" panose="020B0502020203020204" pitchFamily="34" charset="0"/>
              </a:rPr>
              <a:t> </a:t>
            </a:r>
            <a:endParaRPr lang="en-US" sz="1600" dirty="0">
              <a:latin typeface="Avenir LT Std 45 Book" panose="020B0502020203020204" pitchFamily="34"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580594338"/>
              </p:ext>
            </p:extLst>
          </p:nvPr>
        </p:nvGraphicFramePr>
        <p:xfrm>
          <a:off x="250209" y="1152655"/>
          <a:ext cx="11103591" cy="4972334"/>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865316" y="4476769"/>
            <a:ext cx="1323833" cy="892552"/>
          </a:xfrm>
          <a:prstGeom prst="rect">
            <a:avLst/>
          </a:prstGeom>
          <a:noFill/>
        </p:spPr>
        <p:txBody>
          <a:bodyPr wrap="square" rtlCol="0">
            <a:spAutoFit/>
          </a:bodyPr>
          <a:lstStyle/>
          <a:p>
            <a:r>
              <a:rPr lang="en-US" sz="2000" dirty="0" smtClean="0">
                <a:latin typeface="Avenir LT Std 45 Book" panose="020B0502020203020204" pitchFamily="34" charset="0"/>
              </a:rPr>
              <a:t>2017</a:t>
            </a:r>
          </a:p>
          <a:p>
            <a:endParaRPr lang="en-US" sz="1200" dirty="0" smtClean="0">
              <a:latin typeface="Avenir LT Std 45 Book" panose="020B0502020203020204" pitchFamily="34" charset="0"/>
            </a:endParaRPr>
          </a:p>
          <a:p>
            <a:r>
              <a:rPr lang="en-US" sz="2000" dirty="0" smtClean="0">
                <a:latin typeface="Avenir LT Std 45 Book" panose="020B0502020203020204" pitchFamily="34" charset="0"/>
              </a:rPr>
              <a:t>2012</a:t>
            </a:r>
            <a:endParaRPr lang="en-US" sz="2000" dirty="0">
              <a:latin typeface="Avenir LT Std 45 Book" panose="020B0502020203020204" pitchFamily="34" charset="0"/>
            </a:endParaRPr>
          </a:p>
        </p:txBody>
      </p:sp>
      <p:sp>
        <p:nvSpPr>
          <p:cNvPr id="10" name="Oval 9"/>
          <p:cNvSpPr/>
          <p:nvPr/>
        </p:nvSpPr>
        <p:spPr>
          <a:xfrm>
            <a:off x="526217" y="4983629"/>
            <a:ext cx="296063" cy="296063"/>
          </a:xfrm>
          <a:prstGeom prst="ellipse">
            <a:avLst/>
          </a:prstGeom>
          <a:solidFill>
            <a:srgbClr val="FFF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542137" y="4576469"/>
            <a:ext cx="296063" cy="2960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02606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720149" y="1566067"/>
            <a:ext cx="4760670" cy="4269035"/>
          </a:xfrm>
          <a:prstGeom prst="rect">
            <a:avLst/>
          </a:prstGeom>
        </p:spPr>
      </p:pic>
      <p:sp>
        <p:nvSpPr>
          <p:cNvPr id="3" name="Title 2"/>
          <p:cNvSpPr>
            <a:spLocks noGrp="1"/>
          </p:cNvSpPr>
          <p:nvPr>
            <p:ph type="title"/>
          </p:nvPr>
        </p:nvSpPr>
        <p:spPr>
          <a:xfrm>
            <a:off x="838200" y="365124"/>
            <a:ext cx="11252200" cy="1325563"/>
          </a:xfrm>
        </p:spPr>
        <p:txBody>
          <a:bodyPr>
            <a:normAutofit/>
          </a:bodyPr>
          <a:lstStyle/>
          <a:p>
            <a:r>
              <a:rPr lang="en-US" sz="3600" dirty="0" smtClean="0"/>
              <a:t>Maximum Advertised Speeds</a:t>
            </a:r>
            <a:endParaRPr lang="en-US" sz="3600" dirty="0"/>
          </a:p>
        </p:txBody>
      </p:sp>
      <p:sp>
        <p:nvSpPr>
          <p:cNvPr id="5" name="TextBox 4"/>
          <p:cNvSpPr txBox="1"/>
          <p:nvPr/>
        </p:nvSpPr>
        <p:spPr>
          <a:xfrm>
            <a:off x="368490" y="5522379"/>
            <a:ext cx="11721910" cy="923330"/>
          </a:xfrm>
          <a:prstGeom prst="rect">
            <a:avLst/>
          </a:prstGeom>
          <a:noFill/>
        </p:spPr>
        <p:txBody>
          <a:bodyPr wrap="square" rtlCol="0">
            <a:spAutoFit/>
          </a:bodyPr>
          <a:lstStyle/>
          <a:p>
            <a:r>
              <a:rPr lang="en-US" dirty="0"/>
              <a:t>Source: </a:t>
            </a:r>
            <a:r>
              <a:rPr lang="en-US" u="sng" dirty="0">
                <a:hlinkClick r:id="rId4"/>
              </a:rPr>
              <a:t>https://broadbandmap.fcc.gov/#/</a:t>
            </a:r>
            <a:r>
              <a:rPr lang="en-US" dirty="0"/>
              <a:t>; </a:t>
            </a:r>
            <a:r>
              <a:rPr lang="en-US" sz="1600" dirty="0"/>
              <a:t>Due to FCC data limitations, these data are designed as a descriptive and pragmatic tool and are not intended to be comprehensive.</a:t>
            </a:r>
          </a:p>
          <a:p>
            <a:endParaRPr lang="en-US" dirty="0"/>
          </a:p>
        </p:txBody>
      </p:sp>
      <p:pic>
        <p:nvPicPr>
          <p:cNvPr id="6" name="Content Placeholder 5"/>
          <p:cNvPicPr>
            <a:picLocks noGrp="1"/>
          </p:cNvPicPr>
          <p:nvPr>
            <p:ph idx="1"/>
          </p:nvPr>
        </p:nvPicPr>
        <p:blipFill rotWithShape="1">
          <a:blip r:embed="rId5"/>
          <a:srcRect t="8205" r="67574" b="9230"/>
          <a:stretch/>
        </p:blipFill>
        <p:spPr bwMode="auto">
          <a:xfrm>
            <a:off x="1480670" y="1407326"/>
            <a:ext cx="4983630" cy="3965575"/>
          </a:xfrm>
          <a:prstGeom prst="rect">
            <a:avLst/>
          </a:prstGeom>
          <a:ln>
            <a:noFill/>
          </a:ln>
          <a:extLst>
            <a:ext uri="{53640926-AAD7-44D8-BBD7-CCE9431645EC}">
              <a14:shadowObscured xmlns:a14="http://schemas.microsoft.com/office/drawing/2010/main"/>
            </a:ext>
          </a:extLst>
        </p:spPr>
      </p:pic>
      <p:pic>
        <p:nvPicPr>
          <p:cNvPr id="7" name="Picture 6"/>
          <p:cNvPicPr>
            <a:picLocks noChangeAspect="1"/>
          </p:cNvPicPr>
          <p:nvPr/>
        </p:nvPicPr>
        <p:blipFill>
          <a:blip r:embed="rId6"/>
          <a:stretch>
            <a:fillRect/>
          </a:stretch>
        </p:blipFill>
        <p:spPr>
          <a:xfrm>
            <a:off x="7352460" y="489742"/>
            <a:ext cx="4371975" cy="1076325"/>
          </a:xfrm>
          <a:prstGeom prst="rect">
            <a:avLst/>
          </a:prstGeom>
        </p:spPr>
      </p:pic>
    </p:spTree>
    <p:extLst>
      <p:ext uri="{BB962C8B-B14F-4D97-AF65-F5344CB8AC3E}">
        <p14:creationId xmlns:p14="http://schemas.microsoft.com/office/powerpoint/2010/main" val="4104210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5721103"/>
            <a:ext cx="11334850" cy="613568"/>
          </a:xfrm>
        </p:spPr>
        <p:txBody>
          <a:bodyPr>
            <a:normAutofit lnSpcReduction="10000"/>
          </a:bodyPr>
          <a:lstStyle/>
          <a:p>
            <a:pPr marL="0" indent="0">
              <a:buNone/>
            </a:pPr>
            <a:r>
              <a:rPr lang="en-US" sz="2000" dirty="0"/>
              <a:t>Source: </a:t>
            </a:r>
            <a:r>
              <a:rPr lang="en-US" sz="2000" u="sng" dirty="0">
                <a:hlinkClick r:id="rId3"/>
              </a:rPr>
              <a:t>https://www.pcrd.purdue.edu/signature-programs/digital-divide-index.php</a:t>
            </a:r>
            <a:r>
              <a:rPr lang="en-US" sz="2000" dirty="0"/>
              <a:t/>
            </a:r>
            <a:br>
              <a:rPr lang="en-US" sz="2000" dirty="0"/>
            </a:br>
            <a:endParaRPr lang="en-US" sz="2000" dirty="0"/>
          </a:p>
          <a:p>
            <a:endParaRPr lang="en-US" sz="2000" dirty="0"/>
          </a:p>
        </p:txBody>
      </p:sp>
      <p:sp>
        <p:nvSpPr>
          <p:cNvPr id="3" name="Title 2"/>
          <p:cNvSpPr>
            <a:spLocks noGrp="1"/>
          </p:cNvSpPr>
          <p:nvPr>
            <p:ph type="title"/>
          </p:nvPr>
        </p:nvSpPr>
        <p:spPr>
          <a:xfrm>
            <a:off x="838200" y="0"/>
            <a:ext cx="3723042" cy="4809304"/>
          </a:xfrm>
        </p:spPr>
        <p:txBody>
          <a:bodyPr>
            <a:normAutofit/>
          </a:bodyPr>
          <a:lstStyle/>
          <a:p>
            <a:r>
              <a:rPr lang="en-US" dirty="0" smtClean="0"/>
              <a:t>Digital Divide Index:  </a:t>
            </a:r>
            <a:br>
              <a:rPr lang="en-US" dirty="0" smtClean="0"/>
            </a:br>
            <a:r>
              <a:rPr lang="en-US" dirty="0" smtClean="0"/>
              <a:t/>
            </a:r>
            <a:br>
              <a:rPr lang="en-US" dirty="0" smtClean="0"/>
            </a:br>
            <a:r>
              <a:rPr lang="en-US" sz="4000" dirty="0" smtClean="0"/>
              <a:t>Purdue Center for Regional Development</a:t>
            </a:r>
            <a:endParaRPr lang="en-US" sz="4000" dirty="0"/>
          </a:p>
        </p:txBody>
      </p:sp>
      <p:pic>
        <p:nvPicPr>
          <p:cNvPr id="5" name="Picture 4"/>
          <p:cNvPicPr/>
          <p:nvPr/>
        </p:nvPicPr>
        <p:blipFill rotWithShape="1">
          <a:blip r:embed="rId4"/>
          <a:srcRect l="8129" t="13769" r="71687" b="30342"/>
          <a:stretch/>
        </p:blipFill>
        <p:spPr bwMode="auto">
          <a:xfrm>
            <a:off x="5055773" y="409866"/>
            <a:ext cx="6357770" cy="50133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05394506"/>
      </p:ext>
    </p:extLst>
  </p:cSld>
  <p:clrMapOvr>
    <a:masterClrMapping/>
  </p:clrMapOvr>
</p:sld>
</file>

<file path=ppt/theme/theme1.xml><?xml version="1.0" encoding="utf-8"?>
<a:theme xmlns:a="http://schemas.openxmlformats.org/drawingml/2006/main" name="OPPE">
  <a:themeElements>
    <a:clrScheme name="National Prosperity Summits">
      <a:dk1>
        <a:sysClr val="windowText" lastClr="000000"/>
      </a:dk1>
      <a:lt1>
        <a:sysClr val="window" lastClr="FFFFFF"/>
      </a:lt1>
      <a:dk2>
        <a:srgbClr val="44546A"/>
      </a:dk2>
      <a:lt2>
        <a:srgbClr val="E7E6E6"/>
      </a:lt2>
      <a:accent1>
        <a:srgbClr val="00AEEF"/>
      </a:accent1>
      <a:accent2>
        <a:srgbClr val="FFF200"/>
      </a:accent2>
      <a:accent3>
        <a:srgbClr val="A5A5A5"/>
      </a:accent3>
      <a:accent4>
        <a:srgbClr val="AEABAB"/>
      </a:accent4>
      <a:accent5>
        <a:srgbClr val="757070"/>
      </a:accent5>
      <a:accent6>
        <a:srgbClr val="FFFFFF"/>
      </a:accent6>
      <a:hlink>
        <a:srgbClr val="00AEEF"/>
      </a:hlink>
      <a:folHlink>
        <a:srgbClr val="1E4E7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PE" id="{2790D96A-A3A1-4315-A0CC-7E08F2C1990E}" vid="{30FC8D7D-14A7-4E3B-AF0C-BAAFBC72D1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OPPE</Template>
  <TotalTime>3137</TotalTime>
  <Words>2949</Words>
  <Application>Microsoft Office PowerPoint</Application>
  <PresentationFormat>Widescreen</PresentationFormat>
  <Paragraphs>472</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Avenir LT Std 45 Book</vt:lpstr>
      <vt:lpstr>Avenir LT Std 65 Medium</vt:lpstr>
      <vt:lpstr>Calibri</vt:lpstr>
      <vt:lpstr>Coolvetica Rg</vt:lpstr>
      <vt:lpstr>Times New Roman</vt:lpstr>
      <vt:lpstr>OPPE</vt:lpstr>
      <vt:lpstr>Telling Your Story</vt:lpstr>
      <vt:lpstr>Session Overview</vt:lpstr>
      <vt:lpstr>Types of Data to Help Tell Your Story</vt:lpstr>
      <vt:lpstr>Measures of Digital Distress</vt:lpstr>
      <vt:lpstr>Digital Distress – Bourbon Co, KY</vt:lpstr>
      <vt:lpstr>Worker Productivity 2015</vt:lpstr>
      <vt:lpstr>Farm Internet Use</vt:lpstr>
      <vt:lpstr>Maximum Advertised Speeds</vt:lpstr>
      <vt:lpstr>Digital Divide Index:    Purdue Center for Regional Development</vt:lpstr>
      <vt:lpstr>Telling Your Story</vt:lpstr>
      <vt:lpstr>Types of Data to Help Tell Your Story</vt:lpstr>
      <vt:lpstr>Percent of Population with Higher Education Degree</vt:lpstr>
      <vt:lpstr>Worker Productivity 2015</vt:lpstr>
      <vt:lpstr>Patents, 2015</vt:lpstr>
      <vt:lpstr>Small Business Innovation Research Program Awards</vt:lpstr>
      <vt:lpstr>Higher Education R&amp;D Personnel 2017 </vt:lpstr>
      <vt:lpstr>STEM Occupations</vt:lpstr>
      <vt:lpstr>Employment within High-Tech Industries </vt:lpstr>
      <vt:lpstr>Innovation Index</vt:lpstr>
      <vt:lpstr>Telling Your Story</vt:lpstr>
      <vt:lpstr>Elements of a Strong Story</vt:lpstr>
      <vt:lpstr>I Like Your Story</vt:lpstr>
      <vt:lpstr>Questions and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msues</dc:creator>
  <cp:lastModifiedBy>Russ Garner</cp:lastModifiedBy>
  <cp:revision>38</cp:revision>
  <dcterms:created xsi:type="dcterms:W3CDTF">2019-05-07T17:23:05Z</dcterms:created>
  <dcterms:modified xsi:type="dcterms:W3CDTF">2019-05-31T18:12:04Z</dcterms:modified>
</cp:coreProperties>
</file>